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1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charts/chart3.xml" ContentType="application/vnd.openxmlformats-officedocument.drawingml.chart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Districts (hectares)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A4552F"/>
              </a:solidFill>
              <a:effectLst/>
            </c:spPr>
          </c:dPt>
          <c:dPt>
            <c:idx val="1"/>
            <c:bubble3D val="0"/>
            <c:spPr>
              <a:solidFill>
                <a:srgbClr val="C9A227"/>
              </a:solidFill>
              <a:effectLst/>
            </c:spPr>
          </c:dPt>
          <c:dPt>
            <c:idx val="2"/>
            <c:bubble3D val="0"/>
            <c:spPr>
              <a:solidFill>
                <a:srgbClr val="1E5B4A"/>
              </a:solidFill>
              <a:effectLst/>
            </c:spPr>
          </c:dPt>
          <c:dPt>
            <c:idx val="3"/>
            <c:bubble3D val="0"/>
            <c:spPr>
              <a:solidFill>
                <a:srgbClr val="7A9E4F"/>
              </a:solidFill>
              <a:effectLst/>
            </c:spPr>
          </c:dPt>
          <c:dPt>
            <c:idx val="4"/>
            <c:bubble3D val="0"/>
            <c:spPr>
              <a:solidFill>
                <a:srgbClr val="5A6B64"/>
              </a:solidFill>
              <a:effectLst/>
            </c:spPr>
          </c:dPt>
          <c:dPt>
            <c:idx val="5"/>
            <c:bubble3D val="0"/>
            <c:spPr>
              <a:solidFill>
                <a:srgbClr val="2E7A64"/>
              </a:solidFill>
              <a:effectLst/>
            </c:spPr>
          </c:dPt>
          <c:dPt>
            <c:idx val="6"/>
            <c:bubble3D val="0"/>
            <c:spPr>
              <a:solidFill>
                <a:srgbClr val="3E8A6E"/>
              </a:solidFill>
              <a:effectLst/>
            </c:spPr>
          </c:dPt>
          <c:dPt>
            <c:idx val="7"/>
            <c:bubble3D val="0"/>
            <c:spPr>
              <a:solidFill>
                <a:srgbClr val="C8BFA8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7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Sheet1!$A$2:$A$9</c:f>
              <c:strCache>
                <c:ptCount val="8"/>
                <c:pt idx="0">
                  <c:v>Agriculture 450</c:v>
                </c:pt>
                <c:pt idx="1">
                  <c:v>Hospitality 180</c:v>
                </c:pt>
                <c:pt idx="2">
                  <c:v>Medical 150</c:v>
                </c:pt>
                <c:pt idx="3">
                  <c:v>Wellness 120</c:v>
                </c:pt>
                <c:pt idx="4">
                  <c:v>Utilities 90</c:v>
                </c:pt>
                <c:pt idx="5">
                  <c:v>Academic 80</c:v>
                </c:pt>
                <c:pt idx="6">
                  <c:v>Research 60</c:v>
                </c:pt>
                <c:pt idx="7">
                  <c:v>Green &amp; roads 70</c:v>
                </c:pt>
              </c:strCache>
            </c:strRef>
          </c:cat>
          <c:val>
            <c:numRef>
              <c:f>Sheet1!$B$2:$B$9</c:f>
              <c:numCache>
                <c:ptCount val="8"/>
                <c:pt idx="0">
                  <c:v>450</c:v>
                </c:pt>
                <c:pt idx="1">
                  <c:v>180</c:v>
                </c:pt>
                <c:pt idx="2">
                  <c:v>150</c:v>
                </c:pt>
                <c:pt idx="3">
                  <c:v>120</c:v>
                </c:pt>
                <c:pt idx="4">
                  <c:v>90</c:v>
                </c:pt>
                <c:pt idx="5">
                  <c:v>80</c:v>
                </c:pt>
                <c:pt idx="6">
                  <c:v>60</c:v>
                </c:pt>
                <c:pt idx="7">
                  <c:v>70</c:v>
                </c:pt>
              </c:numCache>
            </c:numRef>
          </c:val>
        </c:ser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Sources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C9A227"/>
              </a:solidFill>
              <a:effectLst/>
            </c:spPr>
          </c:dPt>
          <c:dPt>
            <c:idx val="1"/>
            <c:bubble3D val="0"/>
            <c:spPr>
              <a:solidFill>
                <a:srgbClr val="E3C86A"/>
              </a:solidFill>
              <a:effectLst/>
            </c:spPr>
          </c:dPt>
          <c:dPt>
            <c:idx val="2"/>
            <c:bubble3D val="0"/>
            <c:spPr>
              <a:solidFill>
                <a:srgbClr val="8A6D1F"/>
              </a:solidFill>
              <a:effectLst/>
            </c:spPr>
          </c:dPt>
          <c:dPt>
            <c:idx val="3"/>
            <c:bubble3D val="0"/>
            <c:spPr>
              <a:solidFill>
                <a:srgbClr val="2E7A64"/>
              </a:solidFill>
              <a:effectLst/>
            </c:spPr>
          </c:dPt>
          <c:dPt>
            <c:idx val="4"/>
            <c:bubble3D val="0"/>
            <c:spPr>
              <a:solidFill>
                <a:srgbClr val="1E5B4A"/>
              </a:solidFill>
              <a:effectLst/>
            </c:spPr>
          </c:dPt>
          <c:dPt>
            <c:idx val="5"/>
            <c:bubble3D val="0"/>
            <c:spPr>
              <a:solidFill>
                <a:srgbClr val="5A6B64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SOAD anchor 12.5%</c:v>
                </c:pt>
                <c:pt idx="1">
                  <c:v>Diaspora bonds 17.5%</c:v>
                </c:pt>
                <c:pt idx="2">
                  <c:v>Diaspora &amp; strategic equity 12.5%</c:v>
                </c:pt>
                <c:pt idx="3">
                  <c:v>DFI debt 22.5%</c:v>
                </c:pt>
                <c:pt idx="4">
                  <c:v>Commercial debt 22.5%</c:v>
                </c:pt>
                <c:pt idx="5">
                  <c:v>Government in-kind 12.5%</c:v>
                </c:pt>
              </c:strCache>
            </c:strRef>
          </c:cat>
          <c:val>
            <c:numRef>
              <c:f>Sheet1!$B$2:$B$7</c:f>
              <c:numCache>
                <c:ptCount val="6"/>
                <c:pt idx="0">
                  <c:v>12.5</c:v>
                </c:pt>
                <c:pt idx="1">
                  <c:v>17.5</c:v>
                </c:pt>
                <c:pt idx="2">
                  <c:v>12.5</c:v>
                </c:pt>
                <c:pt idx="3">
                  <c:v>22.5</c:v>
                </c:pt>
                <c:pt idx="4">
                  <c:v>22.5</c:v>
                </c:pt>
                <c:pt idx="5">
                  <c:v>12.5</c:v>
                </c:pt>
              </c:numCache>
            </c:numRef>
          </c:val>
        </c:ser>
        <c:firstSliceAng val="0"/>
        <c:holeSize val="58"/>
      </c:doughnut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B8C4BD"/>
              </a:solidFill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 (US$m)</c:v>
                </c:pt>
              </c:strCache>
            </c:strRef>
          </c:tx>
          <c:spPr>
            <a:solidFill>
              <a:srgbClr val="C9A227"/>
            </a:solidFill>
            <a:ln w="31750" cap="flat">
              <a:solidFill>
                <a:srgbClr val="C9A227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C9A227"/>
              </a:solidFill>
              <a:ln w="9525" cap="flat">
                <a:solidFill>
                  <a:srgbClr val="C9A227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Sheet1!$A$2:$A$9</c:f>
              <c:multiLvlStrCache>
                <c:ptCount val="8"/>
                <c:lvl>
                  <c:pt idx="0">
                    <c:v>2031</c:v>
                  </c:pt>
                  <c:pt idx="1">
                    <c:v>2033</c:v>
                  </c:pt>
                  <c:pt idx="2">
                    <c:v>2035</c:v>
                  </c:pt>
                  <c:pt idx="3">
                    <c:v>2037</c:v>
                  </c:pt>
                  <c:pt idx="4">
                    <c:v>2040</c:v>
                  </c:pt>
                  <c:pt idx="5">
                    <c:v>2043</c:v>
                  </c:pt>
                  <c:pt idx="6">
                    <c:v>2046</c:v>
                  </c:pt>
                  <c:pt idx="7">
                    <c:v>2050</c:v>
                  </c:pt>
                </c:lvl>
              </c:multiLvlStrCache>
            </c:multiLvl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68</c:v>
                </c:pt>
                <c:pt idx="1">
                  <c:v>150</c:v>
                </c:pt>
                <c:pt idx="2">
                  <c:v>262</c:v>
                </c:pt>
                <c:pt idx="3">
                  <c:v>420</c:v>
                </c:pt>
                <c:pt idx="4">
                  <c:v>584</c:v>
                </c:pt>
                <c:pt idx="5">
                  <c:v>680</c:v>
                </c:pt>
                <c:pt idx="6">
                  <c:v>790</c:v>
                </c:pt>
                <c:pt idx="7">
                  <c:v>930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EBITDA (US$m)</c:v>
                </c:pt>
              </c:strCache>
            </c:strRef>
          </c:tx>
          <c:spPr>
            <a:solidFill>
              <a:srgbClr val="2E7A64"/>
            </a:solidFill>
            <a:ln w="31750" cap="flat">
              <a:solidFill>
                <a:srgbClr val="2E7A64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2E7A64"/>
              </a:solidFill>
              <a:ln w="9525" cap="flat">
                <a:solidFill>
                  <a:srgbClr val="2E7A64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Sheet1!$A$2:$A$9</c:f>
              <c:multiLvlStrCache>
                <c:ptCount val="8"/>
                <c:lvl>
                  <c:pt idx="0">
                    <c:v>2031</c:v>
                  </c:pt>
                  <c:pt idx="1">
                    <c:v>2033</c:v>
                  </c:pt>
                  <c:pt idx="2">
                    <c:v>2035</c:v>
                  </c:pt>
                  <c:pt idx="3">
                    <c:v>2037</c:v>
                  </c:pt>
                  <c:pt idx="4">
                    <c:v>2040</c:v>
                  </c:pt>
                  <c:pt idx="5">
                    <c:v>2043</c:v>
                  </c:pt>
                  <c:pt idx="6">
                    <c:v>2046</c:v>
                  </c:pt>
                  <c:pt idx="7">
                    <c:v>2050</c:v>
                  </c:pt>
                </c:lvl>
              </c:multiLvlStrCache>
            </c:multiLvl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16</c:v>
                </c:pt>
                <c:pt idx="1">
                  <c:v>45</c:v>
                </c:pt>
                <c:pt idx="2">
                  <c:v>88</c:v>
                </c:pt>
                <c:pt idx="3">
                  <c:v>152</c:v>
                </c:pt>
                <c:pt idx="4">
                  <c:v>219</c:v>
                </c:pt>
                <c:pt idx="5">
                  <c:v>256</c:v>
                </c:pt>
                <c:pt idx="6">
                  <c:v>300</c:v>
                </c:pt>
                <c:pt idx="7">
                  <c:v>355</c:v>
                </c:pt>
              </c:numCache>
            </c:numRef>
          </c:val>
          <c:smooth val="1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B8C4BD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0"/>
        </c:scaling>
        <c:delete val="0"/>
        <c:axPos val="l"/>
        <c:majorGridlines>
          <c:spPr>
            <a:ln w="6350" cap="flat">
              <a:solidFill>
                <a:srgbClr val="24413A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B8C4BD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
              <a:solidFill>
                <a:srgbClr val="B8C4BD"/>
              </a:solidFill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024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0" y="2651760"/>
            <a:ext cx="5120640" cy="5120640"/>
          </a:xfrm>
          <a:prstGeom prst="ellipse">
            <a:avLst/>
          </a:prstGeom>
          <a:ln w="12700">
            <a:solidFill>
              <a:srgbClr val="1E5B4A">
                <a:alpha val="45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21040" y="3749040"/>
            <a:ext cx="3840480" cy="3840480"/>
          </a:xfrm>
          <a:prstGeom prst="ellipse">
            <a:avLst/>
          </a:prstGeom>
          <a:ln w="12700">
            <a:solidFill>
              <a:srgbClr val="1E5B4A">
                <a:alpha val="4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464040" y="4800600"/>
            <a:ext cx="2651760" cy="2651760"/>
          </a:xfrm>
          <a:prstGeom prst="ellipse">
            <a:avLst/>
          </a:prstGeom>
          <a:ln w="12700">
            <a:solidFill>
              <a:srgbClr val="C9A227">
                <a:alpha val="4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777240"/>
            <a:ext cx="109728" cy="109728"/>
          </a:xfrm>
          <a:prstGeom prst="rect">
            <a:avLst/>
          </a:prstGeom>
          <a:solidFill>
            <a:srgbClr val="8A6D1F"/>
          </a:solidFill>
          <a:ln/>
        </p:spPr>
      </p:sp>
      <p:sp>
        <p:nvSpPr>
          <p:cNvPr id="6" name="Shape 4"/>
          <p:cNvSpPr/>
          <p:nvPr/>
        </p:nvSpPr>
        <p:spPr>
          <a:xfrm>
            <a:off x="832104" y="777240"/>
            <a:ext cx="109728" cy="10972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7" name="Shape 5"/>
          <p:cNvSpPr/>
          <p:nvPr/>
        </p:nvSpPr>
        <p:spPr>
          <a:xfrm>
            <a:off x="978408" y="777240"/>
            <a:ext cx="109728" cy="109728"/>
          </a:xfrm>
          <a:prstGeom prst="rect">
            <a:avLst/>
          </a:prstGeom>
          <a:solidFill>
            <a:srgbClr val="E3C86A"/>
          </a:solidFill>
          <a:ln/>
        </p:spPr>
      </p:sp>
      <p:sp>
        <p:nvSpPr>
          <p:cNvPr id="8" name="Shape 6"/>
          <p:cNvSpPr/>
          <p:nvPr/>
        </p:nvSpPr>
        <p:spPr>
          <a:xfrm>
            <a:off x="1124712" y="777240"/>
            <a:ext cx="109728" cy="10972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9" name="Shape 7"/>
          <p:cNvSpPr/>
          <p:nvPr/>
        </p:nvSpPr>
        <p:spPr>
          <a:xfrm>
            <a:off x="1271016" y="777240"/>
            <a:ext cx="109728" cy="109728"/>
          </a:xfrm>
          <a:prstGeom prst="rect">
            <a:avLst/>
          </a:prstGeom>
          <a:solidFill>
            <a:srgbClr val="A4552F"/>
          </a:solidFill>
          <a:ln/>
        </p:spPr>
      </p:sp>
      <p:sp>
        <p:nvSpPr>
          <p:cNvPr id="10" name="Shape 8"/>
          <p:cNvSpPr/>
          <p:nvPr/>
        </p:nvSpPr>
        <p:spPr>
          <a:xfrm>
            <a:off x="1417320" y="777240"/>
            <a:ext cx="109728" cy="109728"/>
          </a:xfrm>
          <a:prstGeom prst="rect">
            <a:avLst/>
          </a:prstGeom>
          <a:solidFill>
            <a:srgbClr val="10241E"/>
          </a:solidFill>
          <a:ln/>
        </p:spPr>
      </p:sp>
      <p:sp>
        <p:nvSpPr>
          <p:cNvPr id="11" name="Text 9"/>
          <p:cNvSpPr/>
          <p:nvPr/>
        </p:nvSpPr>
        <p:spPr>
          <a:xfrm>
            <a:off x="1645920" y="658368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FUNDING PROPOSAL TO THE STATE OF THE AFRICAN DIASPORA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58368" y="1371600"/>
            <a:ext cx="1060704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6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Sixth Region builds its </a:t>
            </a:r>
            <a:pPr indent="0" marL="0">
              <a:lnSpc>
                <a:spcPts val="6000"/>
              </a:lnSpc>
              <a:buNone/>
            </a:pPr>
            <a:r>
              <a:rPr lang="en-US" sz="5400" b="1" i="1" dirty="0">
                <a:solidFill>
                  <a:srgbClr val="E3C8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city of healing.</a:t>
            </a:r>
            <a:endParaRPr lang="en-US" sz="5400" dirty="0"/>
          </a:p>
        </p:txBody>
      </p:sp>
      <p:sp>
        <p:nvSpPr>
          <p:cNvPr id="13" name="Text 11"/>
          <p:cNvSpPr/>
          <p:nvPr/>
        </p:nvSpPr>
        <p:spPr>
          <a:xfrm>
            <a:off x="685800" y="379476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AKURE INTERNATIONAL MEDICAL VILLAGE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685800" y="429768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800–1,500 hectare healthcare, research, education, agriculture and wellness city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Akure, Ondo State, Federal Republic of Nigeria  ·  US$1.5–2.5 billion  ·  Public–Private–Diaspora Partnership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85800" y="580644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by  </a:t>
            </a:r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Dr. Korede Olumide Oluwatuyi</a:t>
            </a:r>
            <a:pPr indent="0" marL="0">
              <a:buNone/>
            </a:pPr>
            <a:r>
              <a:rPr lang="en-US" sz="12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MBBS · FWACP (Paediatrics) · FISN/IPNA (Calgary) · PhD (Public Health, in view)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85800" y="617220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E7F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Akure International Medical City Development Consultant  ·  July 2026  ·  Strictly confidential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58368"/>
            <a:ext cx="109728" cy="109728"/>
          </a:xfrm>
          <a:prstGeom prst="rect">
            <a:avLst/>
          </a:prstGeom>
          <a:solidFill>
            <a:srgbClr val="8A6D1F"/>
          </a:solidFill>
          <a:ln/>
        </p:spPr>
      </p:sp>
      <p:sp>
        <p:nvSpPr>
          <p:cNvPr id="3" name="Shape 1"/>
          <p:cNvSpPr/>
          <p:nvPr/>
        </p:nvSpPr>
        <p:spPr>
          <a:xfrm>
            <a:off x="832104" y="658368"/>
            <a:ext cx="109728" cy="10972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978408" y="658368"/>
            <a:ext cx="109728" cy="109728"/>
          </a:xfrm>
          <a:prstGeom prst="rect">
            <a:avLst/>
          </a:prstGeom>
          <a:solidFill>
            <a:srgbClr val="E3C86A"/>
          </a:solidFill>
          <a:ln/>
        </p:spPr>
      </p:sp>
      <p:sp>
        <p:nvSpPr>
          <p:cNvPr id="5" name="Shape 3"/>
          <p:cNvSpPr/>
          <p:nvPr/>
        </p:nvSpPr>
        <p:spPr>
          <a:xfrm>
            <a:off x="1124712" y="658368"/>
            <a:ext cx="109728" cy="10972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6" name="Shape 4"/>
          <p:cNvSpPr/>
          <p:nvPr/>
        </p:nvSpPr>
        <p:spPr>
          <a:xfrm>
            <a:off x="1271016" y="658368"/>
            <a:ext cx="109728" cy="109728"/>
          </a:xfrm>
          <a:prstGeom prst="rect">
            <a:avLst/>
          </a:prstGeom>
          <a:solidFill>
            <a:srgbClr val="A4552F"/>
          </a:solidFill>
          <a:ln/>
        </p:spPr>
      </p:sp>
      <p:sp>
        <p:nvSpPr>
          <p:cNvPr id="7" name="Shape 5"/>
          <p:cNvSpPr/>
          <p:nvPr/>
        </p:nvSpPr>
        <p:spPr>
          <a:xfrm>
            <a:off x="1417320" y="658368"/>
            <a:ext cx="109728" cy="109728"/>
          </a:xfrm>
          <a:prstGeom prst="rect">
            <a:avLst/>
          </a:prstGeom>
          <a:solidFill>
            <a:srgbClr val="10241E"/>
          </a:solidFill>
          <a:ln/>
        </p:spPr>
      </p:sp>
      <p:sp>
        <p:nvSpPr>
          <p:cNvPr id="8" name="Text 6"/>
          <p:cNvSpPr/>
          <p:nvPr/>
        </p:nvSpPr>
        <p:spPr>
          <a:xfrm>
            <a:off x="1645920" y="557784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1E5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PARTICIPATION FROM US$1,000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8368" y="960120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your money does — and earns.</a:t>
            </a:r>
            <a:endParaRPr lang="en-US" sz="3800" dirty="0"/>
          </a:p>
        </p:txBody>
      </p:sp>
      <p:sp>
        <p:nvSpPr>
          <p:cNvPr id="10" name="Text 8"/>
          <p:cNvSpPr/>
          <p:nvPr/>
        </p:nvSpPr>
        <p:spPr>
          <a:xfrm>
            <a:off x="685800" y="196596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E5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DENOMINATIONS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063240" y="1947672"/>
            <a:ext cx="4206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US$1,000 — designed for the whole Sixth Region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85800" y="292608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E5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COUPON (TARGET)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063240" y="2907792"/>
            <a:ext cx="4206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7% p.a., USD-linked, paid semi-annually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85800" y="388620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E5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TENOR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3063240" y="3867912"/>
            <a:ext cx="4206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10–15 years, in series matched to construction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85800" y="484632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E5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PROTECTION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063240" y="4828032"/>
            <a:ext cx="4206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trustee · escrowed proceeds · milestone release · audits · SOAD board oversight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85800" y="5806440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Prefer legacy to yield? The Endowment lets families, churches and associations name beds, wards and scholarships.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7635240" y="1874520"/>
            <a:ext cx="3931920" cy="4114800"/>
          </a:xfrm>
          <a:prstGeom prst="roundRect">
            <a:avLst>
              <a:gd name="adj" fmla="val 1628"/>
            </a:avLst>
          </a:prstGeom>
          <a:solidFill>
            <a:srgbClr val="10241E"/>
          </a:solidFill>
          <a:ln/>
        </p:spPr>
      </p:sp>
      <p:sp>
        <p:nvSpPr>
          <p:cNvPr id="20" name="Text 18"/>
          <p:cNvSpPr/>
          <p:nvPr/>
        </p:nvSpPr>
        <p:spPr>
          <a:xfrm>
            <a:off x="7955280" y="214884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 · $10,000 BOND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7955280" y="260604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3C8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$700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9646920" y="2679192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coupon income each year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7955280" y="3447288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3C8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$350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9646920" y="352044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semi-annual payment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7955280" y="4288536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3C8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$7,000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9646920" y="4361688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coupons over ten years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7955280" y="5129784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3C8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100%</a:t>
            </a:r>
            <a:endParaRPr lang="en-US" sz="2200" dirty="0"/>
          </a:p>
        </p:txBody>
      </p:sp>
      <p:sp>
        <p:nvSpPr>
          <p:cNvPr id="28" name="Text 26"/>
          <p:cNvSpPr/>
          <p:nvPr/>
        </p:nvSpPr>
        <p:spPr>
          <a:xfrm>
            <a:off x="9646920" y="5202936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principal returned at maturity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AA8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Akure International Medical Village  ·  Proposal to the State of the African Diaspora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58368"/>
            <a:ext cx="109728" cy="109728"/>
          </a:xfrm>
          <a:prstGeom prst="rect">
            <a:avLst/>
          </a:prstGeom>
          <a:solidFill>
            <a:srgbClr val="8A6D1F"/>
          </a:solidFill>
          <a:ln/>
        </p:spPr>
      </p:sp>
      <p:sp>
        <p:nvSpPr>
          <p:cNvPr id="3" name="Shape 1"/>
          <p:cNvSpPr/>
          <p:nvPr/>
        </p:nvSpPr>
        <p:spPr>
          <a:xfrm>
            <a:off x="832104" y="658368"/>
            <a:ext cx="109728" cy="10972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978408" y="658368"/>
            <a:ext cx="109728" cy="109728"/>
          </a:xfrm>
          <a:prstGeom prst="rect">
            <a:avLst/>
          </a:prstGeom>
          <a:solidFill>
            <a:srgbClr val="E3C86A"/>
          </a:solidFill>
          <a:ln/>
        </p:spPr>
      </p:sp>
      <p:sp>
        <p:nvSpPr>
          <p:cNvPr id="5" name="Shape 3"/>
          <p:cNvSpPr/>
          <p:nvPr/>
        </p:nvSpPr>
        <p:spPr>
          <a:xfrm>
            <a:off x="1124712" y="658368"/>
            <a:ext cx="109728" cy="10972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6" name="Shape 4"/>
          <p:cNvSpPr/>
          <p:nvPr/>
        </p:nvSpPr>
        <p:spPr>
          <a:xfrm>
            <a:off x="1271016" y="658368"/>
            <a:ext cx="109728" cy="109728"/>
          </a:xfrm>
          <a:prstGeom prst="rect">
            <a:avLst/>
          </a:prstGeom>
          <a:solidFill>
            <a:srgbClr val="A4552F"/>
          </a:solidFill>
          <a:ln/>
        </p:spPr>
      </p:sp>
      <p:sp>
        <p:nvSpPr>
          <p:cNvPr id="7" name="Shape 5"/>
          <p:cNvSpPr/>
          <p:nvPr/>
        </p:nvSpPr>
        <p:spPr>
          <a:xfrm>
            <a:off x="1417320" y="658368"/>
            <a:ext cx="109728" cy="109728"/>
          </a:xfrm>
          <a:prstGeom prst="rect">
            <a:avLst/>
          </a:prstGeom>
          <a:solidFill>
            <a:srgbClr val="10241E"/>
          </a:solidFill>
          <a:ln/>
        </p:spPr>
      </p:sp>
      <p:sp>
        <p:nvSpPr>
          <p:cNvPr id="8" name="Text 6"/>
          <p:cNvSpPr/>
          <p:nvPr/>
        </p:nvSpPr>
        <p:spPr>
          <a:xfrm>
            <a:off x="1645920" y="557784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1E5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STRUCTURE OF TRUST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8368" y="96012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Public–Private–Diaspora Partnership.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1965960" y="1874520"/>
            <a:ext cx="1188720" cy="118872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3246120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SOAD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914400" y="3749040"/>
            <a:ext cx="3291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Anchor funder · mobilizer · convener · governor. Two board seats, an Endowment trustee, reserved-matter rights.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760720" y="1874520"/>
            <a:ext cx="1188720" cy="1188720"/>
          </a:xfrm>
          <a:prstGeom prst="ellipse">
            <a:avLst/>
          </a:prstGeom>
          <a:solidFill>
            <a:srgbClr val="1E5B4A"/>
          </a:solidFill>
          <a:ln/>
        </p:spPr>
      </p:sp>
      <p:sp>
        <p:nvSpPr>
          <p:cNvPr id="14" name="Text 12"/>
          <p:cNvSpPr/>
          <p:nvPr/>
        </p:nvSpPr>
        <p:spPr>
          <a:xfrm>
            <a:off x="4617720" y="3246120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ONDO STATE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709160" y="3749040"/>
            <a:ext cx="3291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 with clean title, enabling infrastructure, incentives — for equity and binding social covenants.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9555480" y="1874520"/>
            <a:ext cx="1188720" cy="1188720"/>
          </a:xfrm>
          <a:prstGeom prst="ellipse">
            <a:avLst/>
          </a:prstGeom>
          <a:solidFill>
            <a:srgbClr val="A4552F"/>
          </a:solidFill>
          <a:ln/>
        </p:spPr>
      </p:sp>
      <p:sp>
        <p:nvSpPr>
          <p:cNvPr id="17" name="Text 15"/>
          <p:cNvSpPr/>
          <p:nvPr/>
        </p:nvSpPr>
        <p:spPr>
          <a:xfrm>
            <a:off x="8412480" y="3246120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CONSORTIUM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503920" y="3749040"/>
            <a:ext cx="3291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Operators, investors and DFIs bringing capital, hospital management and accreditation partnerships.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22960" y="5257800"/>
            <a:ext cx="10607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Investor protections:  </a:t>
            </a:r>
            <a:pPr algn="ctr" indent="0" marL="0">
              <a:buNone/>
            </a:pPr>
            <a:r>
              <a:rPr lang="en-US" sz="13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bond trustee · covenanted use of proceeds · quarterly reporting · DFI-standard integrity and procurement · audited accounts · published quality dashboards.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AA8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Akure International Medical Village  ·  Proposal to the State of the African Diaspora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58368"/>
            <a:ext cx="109728" cy="109728"/>
          </a:xfrm>
          <a:prstGeom prst="rect">
            <a:avLst/>
          </a:prstGeom>
          <a:solidFill>
            <a:srgbClr val="8A6D1F"/>
          </a:solidFill>
          <a:ln/>
        </p:spPr>
      </p:sp>
      <p:sp>
        <p:nvSpPr>
          <p:cNvPr id="3" name="Shape 1"/>
          <p:cNvSpPr/>
          <p:nvPr/>
        </p:nvSpPr>
        <p:spPr>
          <a:xfrm>
            <a:off x="832104" y="658368"/>
            <a:ext cx="109728" cy="10972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978408" y="658368"/>
            <a:ext cx="109728" cy="109728"/>
          </a:xfrm>
          <a:prstGeom prst="rect">
            <a:avLst/>
          </a:prstGeom>
          <a:solidFill>
            <a:srgbClr val="E3C86A"/>
          </a:solidFill>
          <a:ln/>
        </p:spPr>
      </p:sp>
      <p:sp>
        <p:nvSpPr>
          <p:cNvPr id="5" name="Shape 3"/>
          <p:cNvSpPr/>
          <p:nvPr/>
        </p:nvSpPr>
        <p:spPr>
          <a:xfrm>
            <a:off x="1124712" y="658368"/>
            <a:ext cx="109728" cy="10972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6" name="Shape 4"/>
          <p:cNvSpPr/>
          <p:nvPr/>
        </p:nvSpPr>
        <p:spPr>
          <a:xfrm>
            <a:off x="1271016" y="658368"/>
            <a:ext cx="109728" cy="109728"/>
          </a:xfrm>
          <a:prstGeom prst="rect">
            <a:avLst/>
          </a:prstGeom>
          <a:solidFill>
            <a:srgbClr val="A4552F"/>
          </a:solidFill>
          <a:ln/>
        </p:spPr>
      </p:sp>
      <p:sp>
        <p:nvSpPr>
          <p:cNvPr id="7" name="Shape 5"/>
          <p:cNvSpPr/>
          <p:nvPr/>
        </p:nvSpPr>
        <p:spPr>
          <a:xfrm>
            <a:off x="1417320" y="658368"/>
            <a:ext cx="109728" cy="109728"/>
          </a:xfrm>
          <a:prstGeom prst="rect">
            <a:avLst/>
          </a:prstGeom>
          <a:solidFill>
            <a:srgbClr val="10241E"/>
          </a:solidFill>
          <a:ln/>
        </p:spPr>
      </p:sp>
      <p:sp>
        <p:nvSpPr>
          <p:cNvPr id="8" name="Text 6"/>
          <p:cNvSpPr/>
          <p:nvPr/>
        </p:nvSpPr>
        <p:spPr>
          <a:xfrm>
            <a:off x="1645920" y="557784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1E5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ROAD FROM HERE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8368" y="96012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Fifteen years, four phases, one city.</a:t>
            </a:r>
            <a:endParaRPr lang="en-US" sz="3800" dirty="0"/>
          </a:p>
        </p:txBody>
      </p:sp>
      <p:sp>
        <p:nvSpPr>
          <p:cNvPr id="10" name="Shape 8"/>
          <p:cNvSpPr/>
          <p:nvPr/>
        </p:nvSpPr>
        <p:spPr>
          <a:xfrm>
            <a:off x="822960" y="2377440"/>
            <a:ext cx="10515600" cy="0"/>
          </a:xfrm>
          <a:prstGeom prst="line">
            <a:avLst/>
          </a:prstGeom>
          <a:noFill/>
          <a:ln w="25400">
            <a:solidFill>
              <a:srgbClr val="C9A227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600200" y="2231136"/>
            <a:ext cx="292608" cy="292608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269748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Phase 0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22960" y="306324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45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2026–28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b="1" dirty="0">
                <a:solidFill>
                  <a:srgbClr val="A45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US$40–60m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868680" y="3703320"/>
            <a:ext cx="18288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MoUs &amp; PPDP · land &amp; title · feasibility &amp; ESIA · bond structuring · financial close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758184" y="2231136"/>
            <a:ext cx="292608" cy="292608"/>
          </a:xfrm>
          <a:prstGeom prst="ellipse">
            <a:avLst/>
          </a:prstGeom>
          <a:solidFill>
            <a:srgbClr val="1E5B4A"/>
          </a:solidFill>
          <a:ln/>
        </p:spPr>
      </p:sp>
      <p:sp>
        <p:nvSpPr>
          <p:cNvPr id="16" name="Text 14"/>
          <p:cNvSpPr/>
          <p:nvPr/>
        </p:nvSpPr>
        <p:spPr>
          <a:xfrm>
            <a:off x="2980944" y="269748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Phase 1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2980944" y="306324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45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2027–31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b="1" dirty="0">
                <a:solidFill>
                  <a:srgbClr val="A45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US$650–800m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3026664" y="3703320"/>
            <a:ext cx="18288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Utilities &amp; plants · 400-bed core (Cancer, Heart, Kidney, Trauma) · first hotel · Corps launch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16168" y="2231136"/>
            <a:ext cx="292608" cy="292608"/>
          </a:xfrm>
          <a:prstGeom prst="ellipse">
            <a:avLst/>
          </a:prstGeom>
          <a:solidFill>
            <a:srgbClr val="1E5B4A"/>
          </a:solidFill>
          <a:ln/>
        </p:spPr>
      </p:sp>
      <p:sp>
        <p:nvSpPr>
          <p:cNvPr id="20" name="Text 18"/>
          <p:cNvSpPr/>
          <p:nvPr/>
        </p:nvSpPr>
        <p:spPr>
          <a:xfrm>
            <a:off x="5138928" y="269748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Phase 2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5138928" y="306324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45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2032–35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b="1" dirty="0">
                <a:solidFill>
                  <a:srgbClr val="A45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US$500–650m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5184648" y="3703320"/>
            <a:ext cx="18288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1,000 beds · transplant &amp; neuroscience · academic campus · research institute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8074152" y="2231136"/>
            <a:ext cx="292608" cy="292608"/>
          </a:xfrm>
          <a:prstGeom prst="ellipse">
            <a:avLst/>
          </a:prstGeom>
          <a:solidFill>
            <a:srgbClr val="1E5B4A"/>
          </a:solidFill>
          <a:ln/>
        </p:spPr>
      </p:sp>
      <p:sp>
        <p:nvSpPr>
          <p:cNvPr id="24" name="Text 22"/>
          <p:cNvSpPr/>
          <p:nvPr/>
        </p:nvSpPr>
        <p:spPr>
          <a:xfrm>
            <a:off x="7296912" y="269748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Phase 3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7296912" y="306324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45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2036–39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b="1" dirty="0">
                <a:solidFill>
                  <a:srgbClr val="A45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US$350–500m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7342632" y="3703320"/>
            <a:ext cx="18288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Precision medicine &amp; AI · incubator · sports village · full smart city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10232136" y="2231136"/>
            <a:ext cx="292608" cy="292608"/>
          </a:xfrm>
          <a:prstGeom prst="ellipse">
            <a:avLst/>
          </a:prstGeom>
          <a:solidFill>
            <a:srgbClr val="1E5B4A"/>
          </a:solidFill>
          <a:ln/>
        </p:spPr>
      </p:sp>
      <p:sp>
        <p:nvSpPr>
          <p:cNvPr id="28" name="Text 26"/>
          <p:cNvSpPr/>
          <p:nvPr/>
        </p:nvSpPr>
        <p:spPr>
          <a:xfrm>
            <a:off x="9454896" y="269748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Phase 4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9454896" y="306324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45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2040+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b="1" dirty="0">
                <a:solidFill>
                  <a:srgbClr val="A45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Ongoing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9500616" y="3703320"/>
            <a:ext cx="18288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Optimization · satellite network · SOAD-led replication across Africa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822960" y="594360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E5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12 months: SOAD MoU → joint Ondo State session → SPV &amp; advisers → feasibility commissioned → anchor documented → groundbreaking set.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AA8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Akure International Medical Village  ·  Proposal to the State of the African Diaspora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58368"/>
            <a:ext cx="109728" cy="109728"/>
          </a:xfrm>
          <a:prstGeom prst="rect">
            <a:avLst/>
          </a:prstGeom>
          <a:solidFill>
            <a:srgbClr val="8A6D1F"/>
          </a:solidFill>
          <a:ln/>
        </p:spPr>
      </p:sp>
      <p:sp>
        <p:nvSpPr>
          <p:cNvPr id="3" name="Shape 1"/>
          <p:cNvSpPr/>
          <p:nvPr/>
        </p:nvSpPr>
        <p:spPr>
          <a:xfrm>
            <a:off x="832104" y="658368"/>
            <a:ext cx="109728" cy="10972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978408" y="658368"/>
            <a:ext cx="109728" cy="109728"/>
          </a:xfrm>
          <a:prstGeom prst="rect">
            <a:avLst/>
          </a:prstGeom>
          <a:solidFill>
            <a:srgbClr val="E3C86A"/>
          </a:solidFill>
          <a:ln/>
        </p:spPr>
      </p:sp>
      <p:sp>
        <p:nvSpPr>
          <p:cNvPr id="5" name="Shape 3"/>
          <p:cNvSpPr/>
          <p:nvPr/>
        </p:nvSpPr>
        <p:spPr>
          <a:xfrm>
            <a:off x="1124712" y="658368"/>
            <a:ext cx="109728" cy="10972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6" name="Shape 4"/>
          <p:cNvSpPr/>
          <p:nvPr/>
        </p:nvSpPr>
        <p:spPr>
          <a:xfrm>
            <a:off x="1271016" y="658368"/>
            <a:ext cx="109728" cy="109728"/>
          </a:xfrm>
          <a:prstGeom prst="rect">
            <a:avLst/>
          </a:prstGeom>
          <a:solidFill>
            <a:srgbClr val="A4552F"/>
          </a:solidFill>
          <a:ln/>
        </p:spPr>
      </p:sp>
      <p:sp>
        <p:nvSpPr>
          <p:cNvPr id="7" name="Shape 5"/>
          <p:cNvSpPr/>
          <p:nvPr/>
        </p:nvSpPr>
        <p:spPr>
          <a:xfrm>
            <a:off x="1417320" y="658368"/>
            <a:ext cx="109728" cy="109728"/>
          </a:xfrm>
          <a:prstGeom prst="rect">
            <a:avLst/>
          </a:prstGeom>
          <a:solidFill>
            <a:srgbClr val="10241E"/>
          </a:solidFill>
          <a:ln/>
        </p:spPr>
      </p:sp>
      <p:sp>
        <p:nvSpPr>
          <p:cNvPr id="8" name="Text 6"/>
          <p:cNvSpPr/>
          <p:nvPr/>
        </p:nvSpPr>
        <p:spPr>
          <a:xfrm>
            <a:off x="1645920" y="557784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1E5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THAN A HOSPITAL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8368" y="96012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the village gives back.</a:t>
            </a:r>
            <a:endParaRPr lang="en-US" sz="3800" dirty="0"/>
          </a:p>
        </p:txBody>
      </p:sp>
      <p:sp>
        <p:nvSpPr>
          <p:cNvPr id="10" name="Shape 8"/>
          <p:cNvSpPr/>
          <p:nvPr/>
        </p:nvSpPr>
        <p:spPr>
          <a:xfrm>
            <a:off x="685800" y="1965960"/>
            <a:ext cx="3474720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0241E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941832" y="2240280"/>
            <a:ext cx="457200" cy="91440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12" name="Text 10"/>
          <p:cNvSpPr/>
          <p:nvPr/>
        </p:nvSpPr>
        <p:spPr>
          <a:xfrm>
            <a:off x="941832" y="237744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5B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20,000+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941832" y="3017520"/>
            <a:ext cx="3017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jobs, 50,000+ indirect — with a host-community hiring covenant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4434840" y="1965960"/>
            <a:ext cx="3474720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0241E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690872" y="2240280"/>
            <a:ext cx="457200" cy="914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6" name="Text 14"/>
          <p:cNvSpPr/>
          <p:nvPr/>
        </p:nvSpPr>
        <p:spPr>
          <a:xfrm>
            <a:off x="4690872" y="237744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$8–12m/yr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4690872" y="3017520"/>
            <a:ext cx="3017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Endowment transfers at maturity, underwriting free care for the poor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8183880" y="1965960"/>
            <a:ext cx="3474720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0241E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8439912" y="2240280"/>
            <a:ext cx="457200" cy="91440"/>
          </a:xfrm>
          <a:prstGeom prst="rect">
            <a:avLst/>
          </a:prstGeom>
          <a:solidFill>
            <a:srgbClr val="A4552F"/>
          </a:solidFill>
          <a:ln/>
        </p:spPr>
      </p:sp>
      <p:sp>
        <p:nvSpPr>
          <p:cNvPr id="20" name="Text 18"/>
          <p:cNvSpPr/>
          <p:nvPr/>
        </p:nvSpPr>
        <p:spPr>
          <a:xfrm>
            <a:off x="8439912" y="237744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A455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1,000s</a:t>
            </a:r>
            <a:endParaRPr lang="en-US" sz="2800" dirty="0"/>
          </a:p>
        </p:txBody>
      </p:sp>
      <p:sp>
        <p:nvSpPr>
          <p:cNvPr id="21" name="Text 19"/>
          <p:cNvSpPr/>
          <p:nvPr/>
        </p:nvSpPr>
        <p:spPr>
          <a:xfrm>
            <a:off x="8439912" y="3017520"/>
            <a:ext cx="3017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Diaspora clinicians serving through the Medical Corps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685800" y="4114800"/>
            <a:ext cx="3474720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0241E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941832" y="4389120"/>
            <a:ext cx="457200" cy="91440"/>
          </a:xfrm>
          <a:prstGeom prst="rect">
            <a:avLst/>
          </a:prstGeom>
          <a:solidFill>
            <a:srgbClr val="2E7A64"/>
          </a:solidFill>
          <a:ln/>
        </p:spPr>
      </p:sp>
      <p:sp>
        <p:nvSpPr>
          <p:cNvPr id="24" name="Text 22"/>
          <p:cNvSpPr/>
          <p:nvPr/>
        </p:nvSpPr>
        <p:spPr>
          <a:xfrm>
            <a:off x="941832" y="452628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E7A6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3,000–5,000</a:t>
            </a:r>
            <a:endParaRPr lang="en-US" sz="2800" dirty="0"/>
          </a:p>
        </p:txBody>
      </p:sp>
      <p:sp>
        <p:nvSpPr>
          <p:cNvPr id="25" name="Text 23"/>
          <p:cNvSpPr/>
          <p:nvPr/>
        </p:nvSpPr>
        <p:spPr>
          <a:xfrm>
            <a:off x="941832" y="5166360"/>
            <a:ext cx="3017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in training, with reserved Diaspora places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4434840" y="4114800"/>
            <a:ext cx="3474720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0241E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4690872" y="4389120"/>
            <a:ext cx="457200" cy="91440"/>
          </a:xfrm>
          <a:prstGeom prst="rect">
            <a:avLst/>
          </a:prstGeom>
          <a:solidFill>
            <a:srgbClr val="7A9E4F"/>
          </a:solidFill>
          <a:ln/>
        </p:spPr>
      </p:sp>
      <p:sp>
        <p:nvSpPr>
          <p:cNvPr id="28" name="Text 26"/>
          <p:cNvSpPr/>
          <p:nvPr/>
        </p:nvSpPr>
        <p:spPr>
          <a:xfrm>
            <a:off x="4690872" y="452628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7A9E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450 ha</a:t>
            </a:r>
            <a:endParaRPr lang="en-US" sz="2800" dirty="0"/>
          </a:p>
        </p:txBody>
      </p:sp>
      <p:sp>
        <p:nvSpPr>
          <p:cNvPr id="29" name="Text 27"/>
          <p:cNvSpPr/>
          <p:nvPr/>
        </p:nvSpPr>
        <p:spPr>
          <a:xfrm>
            <a:off x="4690872" y="5166360"/>
            <a:ext cx="3017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farms — food sovereignty, outgrowers, Diaspora exports</a:t>
            </a:r>
            <a:endParaRPr lang="en-US" sz="1150" dirty="0"/>
          </a:p>
        </p:txBody>
      </p:sp>
      <p:sp>
        <p:nvSpPr>
          <p:cNvPr id="30" name="Shape 28"/>
          <p:cNvSpPr/>
          <p:nvPr/>
        </p:nvSpPr>
        <p:spPr>
          <a:xfrm>
            <a:off x="8183880" y="4114800"/>
            <a:ext cx="3474720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0241E">
                <a:alpha val="12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8439912" y="4389120"/>
            <a:ext cx="457200" cy="91440"/>
          </a:xfrm>
          <a:prstGeom prst="rect">
            <a:avLst/>
          </a:prstGeom>
          <a:solidFill>
            <a:srgbClr val="5A6B64"/>
          </a:solidFill>
          <a:ln/>
        </p:spPr>
      </p:sp>
      <p:sp>
        <p:nvSpPr>
          <p:cNvPr id="32" name="Text 30"/>
          <p:cNvSpPr/>
          <p:nvPr/>
        </p:nvSpPr>
        <p:spPr>
          <a:xfrm>
            <a:off x="8439912" y="452628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 SDGs</a:t>
            </a:r>
            <a:endParaRPr lang="en-US" sz="2800" dirty="0"/>
          </a:p>
        </p:txBody>
      </p:sp>
      <p:sp>
        <p:nvSpPr>
          <p:cNvPr id="33" name="Text 31"/>
          <p:cNvSpPr/>
          <p:nvPr/>
        </p:nvSpPr>
        <p:spPr>
          <a:xfrm>
            <a:off x="8439912" y="5166360"/>
            <a:ext cx="3017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delivered directly: 2, 3, 4, 7, 8, 9 and 13</a:t>
            </a:r>
            <a:endParaRPr lang="en-US" sz="1150" dirty="0"/>
          </a:p>
        </p:txBody>
      </p:sp>
      <p:sp>
        <p:nvSpPr>
          <p:cNvPr id="34" name="Text 32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AA8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Akure International Medical Village  ·  Proposal to the State of the African Diaspora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024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58368"/>
            <a:ext cx="109728" cy="109728"/>
          </a:xfrm>
          <a:prstGeom prst="rect">
            <a:avLst/>
          </a:prstGeom>
          <a:solidFill>
            <a:srgbClr val="8A6D1F"/>
          </a:solidFill>
          <a:ln/>
        </p:spPr>
      </p:sp>
      <p:sp>
        <p:nvSpPr>
          <p:cNvPr id="3" name="Shape 1"/>
          <p:cNvSpPr/>
          <p:nvPr/>
        </p:nvSpPr>
        <p:spPr>
          <a:xfrm>
            <a:off x="832104" y="658368"/>
            <a:ext cx="109728" cy="10972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978408" y="658368"/>
            <a:ext cx="109728" cy="109728"/>
          </a:xfrm>
          <a:prstGeom prst="rect">
            <a:avLst/>
          </a:prstGeom>
          <a:solidFill>
            <a:srgbClr val="E3C86A"/>
          </a:solidFill>
          <a:ln/>
        </p:spPr>
      </p:sp>
      <p:sp>
        <p:nvSpPr>
          <p:cNvPr id="5" name="Shape 3"/>
          <p:cNvSpPr/>
          <p:nvPr/>
        </p:nvSpPr>
        <p:spPr>
          <a:xfrm>
            <a:off x="1124712" y="658368"/>
            <a:ext cx="109728" cy="10972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6" name="Shape 4"/>
          <p:cNvSpPr/>
          <p:nvPr/>
        </p:nvSpPr>
        <p:spPr>
          <a:xfrm>
            <a:off x="1271016" y="658368"/>
            <a:ext cx="109728" cy="109728"/>
          </a:xfrm>
          <a:prstGeom prst="rect">
            <a:avLst/>
          </a:prstGeom>
          <a:solidFill>
            <a:srgbClr val="A4552F"/>
          </a:solidFill>
          <a:ln/>
        </p:spPr>
      </p:sp>
      <p:sp>
        <p:nvSpPr>
          <p:cNvPr id="7" name="Shape 5"/>
          <p:cNvSpPr/>
          <p:nvPr/>
        </p:nvSpPr>
        <p:spPr>
          <a:xfrm>
            <a:off x="1417320" y="658368"/>
            <a:ext cx="109728" cy="109728"/>
          </a:xfrm>
          <a:prstGeom prst="rect">
            <a:avLst/>
          </a:prstGeom>
          <a:solidFill>
            <a:srgbClr val="10241E"/>
          </a:solidFill>
          <a:ln/>
        </p:spPr>
      </p:sp>
      <p:sp>
        <p:nvSpPr>
          <p:cNvPr id="8" name="Text 6"/>
          <p:cNvSpPr/>
          <p:nvPr/>
        </p:nvSpPr>
        <p:spPr>
          <a:xfrm>
            <a:off x="1645920" y="557784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PARTNERSHIP TERM SHEET, IN FOUR LINES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8368" y="96012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 ask of SOAD.</a:t>
            </a:r>
            <a:endParaRPr lang="en-US" sz="4000" dirty="0"/>
          </a:p>
        </p:txBody>
      </p:sp>
      <p:sp>
        <p:nvSpPr>
          <p:cNvPr id="10" name="Shape 8"/>
          <p:cNvSpPr/>
          <p:nvPr/>
        </p:nvSpPr>
        <p:spPr>
          <a:xfrm>
            <a:off x="731520" y="1984248"/>
            <a:ext cx="640080" cy="64008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731520" y="198424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1600200" y="1947672"/>
            <a:ext cx="10058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E3C8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Anchor   </a:t>
            </a:r>
            <a:pPr indent="0" marL="0">
              <a:buNone/>
            </a:pPr>
            <a:r>
              <a:rPr lang="en-US" sz="13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 the cornerstone — indicatively 12.5% (~US$250m) in tranches — the condition precedent that launches everything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731520" y="3035808"/>
            <a:ext cx="640080" cy="64008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731520" y="303580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600200" y="2999232"/>
            <a:ext cx="10058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E3C8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Endorse   </a:t>
            </a:r>
            <a:pPr indent="0" marL="0">
              <a:buNone/>
            </a:pPr>
            <a:r>
              <a:rPr lang="en-US" sz="13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 SOAD's name and network behind the Diaspora Bond Programme, through regulated channels with an independent trustee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731520" y="4087368"/>
            <a:ext cx="640080" cy="64008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7" name="Text 15"/>
          <p:cNvSpPr/>
          <p:nvPr/>
        </p:nvSpPr>
        <p:spPr>
          <a:xfrm>
            <a:off x="731520" y="408736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1600200" y="4050792"/>
            <a:ext cx="10058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E3C8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Convene   </a:t>
            </a:r>
            <a:pPr indent="0" marL="0">
              <a:buNone/>
            </a:pPr>
            <a:r>
              <a:rPr lang="en-US" sz="13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 with us into the DFIs, the Pan-African institutions and the Government of Ondo State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731520" y="5138928"/>
            <a:ext cx="640080" cy="64008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0" name="Text 18"/>
          <p:cNvSpPr/>
          <p:nvPr/>
        </p:nvSpPr>
        <p:spPr>
          <a:xfrm>
            <a:off x="731520" y="513892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1600200" y="5102352"/>
            <a:ext cx="10058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E3C8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   </a:t>
            </a:r>
            <a:pPr indent="0" marL="0">
              <a:buNone/>
            </a:pPr>
            <a:r>
              <a:rPr lang="en-US" sz="13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 two board seats and an Endowment trusteeship — and hold us to the mission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713232" y="6172200"/>
            <a:ext cx="10789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Ninety days of mutual exclusivity to reach definitive agreements — the full term sheet is enclosed for signature.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024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589520" y="3017520"/>
            <a:ext cx="4754880" cy="4754880"/>
          </a:xfrm>
          <a:prstGeom prst="ellipse">
            <a:avLst/>
          </a:prstGeom>
          <a:ln w="12700">
            <a:solidFill>
              <a:srgbClr val="1E5B4A">
                <a:alpha val="45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778240" y="4114800"/>
            <a:ext cx="3474720" cy="3474720"/>
          </a:xfrm>
          <a:prstGeom prst="ellipse">
            <a:avLst/>
          </a:prstGeom>
          <a:ln w="12700">
            <a:solidFill>
              <a:srgbClr val="1E5B4A">
                <a:alpha val="4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784080" y="5029200"/>
            <a:ext cx="2377440" cy="2377440"/>
          </a:xfrm>
          <a:prstGeom prst="ellipse">
            <a:avLst/>
          </a:prstGeom>
          <a:ln w="12700">
            <a:solidFill>
              <a:srgbClr val="C9A227">
                <a:alpha val="4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1051560"/>
            <a:ext cx="109728" cy="109728"/>
          </a:xfrm>
          <a:prstGeom prst="rect">
            <a:avLst/>
          </a:prstGeom>
          <a:solidFill>
            <a:srgbClr val="8A6D1F"/>
          </a:solidFill>
          <a:ln/>
        </p:spPr>
      </p:sp>
      <p:sp>
        <p:nvSpPr>
          <p:cNvPr id="6" name="Shape 4"/>
          <p:cNvSpPr/>
          <p:nvPr/>
        </p:nvSpPr>
        <p:spPr>
          <a:xfrm>
            <a:off x="832104" y="1051560"/>
            <a:ext cx="109728" cy="10972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7" name="Shape 5"/>
          <p:cNvSpPr/>
          <p:nvPr/>
        </p:nvSpPr>
        <p:spPr>
          <a:xfrm>
            <a:off x="978408" y="1051560"/>
            <a:ext cx="109728" cy="109728"/>
          </a:xfrm>
          <a:prstGeom prst="rect">
            <a:avLst/>
          </a:prstGeom>
          <a:solidFill>
            <a:srgbClr val="E3C86A"/>
          </a:solidFill>
          <a:ln/>
        </p:spPr>
      </p:sp>
      <p:sp>
        <p:nvSpPr>
          <p:cNvPr id="8" name="Shape 6"/>
          <p:cNvSpPr/>
          <p:nvPr/>
        </p:nvSpPr>
        <p:spPr>
          <a:xfrm>
            <a:off x="1124712" y="1051560"/>
            <a:ext cx="109728" cy="10972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9" name="Shape 7"/>
          <p:cNvSpPr/>
          <p:nvPr/>
        </p:nvSpPr>
        <p:spPr>
          <a:xfrm>
            <a:off x="1271016" y="1051560"/>
            <a:ext cx="109728" cy="109728"/>
          </a:xfrm>
          <a:prstGeom prst="rect">
            <a:avLst/>
          </a:prstGeom>
          <a:solidFill>
            <a:srgbClr val="A4552F"/>
          </a:solidFill>
          <a:ln/>
        </p:spPr>
      </p:sp>
      <p:sp>
        <p:nvSpPr>
          <p:cNvPr id="10" name="Shape 8"/>
          <p:cNvSpPr/>
          <p:nvPr/>
        </p:nvSpPr>
        <p:spPr>
          <a:xfrm>
            <a:off x="1417320" y="1051560"/>
            <a:ext cx="109728" cy="109728"/>
          </a:xfrm>
          <a:prstGeom prst="rect">
            <a:avLst/>
          </a:prstGeom>
          <a:solidFill>
            <a:srgbClr val="10241E"/>
          </a:solidFill>
          <a:ln/>
        </p:spPr>
      </p:sp>
      <p:sp>
        <p:nvSpPr>
          <p:cNvPr id="11" name="Text 9"/>
          <p:cNvSpPr/>
          <p:nvPr/>
        </p:nvSpPr>
        <p:spPr>
          <a:xfrm>
            <a:off x="1645920" y="93268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CALL TO THE SIXTH REGION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58368" y="1600200"/>
            <a:ext cx="107899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Come and </a:t>
            </a:r>
            <a:pPr indent="0" marL="0">
              <a:buNone/>
            </a:pPr>
            <a:r>
              <a:rPr lang="en-US" sz="5200" b="1" i="1" dirty="0">
                <a:solidFill>
                  <a:srgbClr val="E3C8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walk the land</a:t>
            </a:r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with us.</a:t>
            </a:r>
            <a:endParaRPr lang="en-US" sz="5200" dirty="0"/>
          </a:p>
        </p:txBody>
      </p:sp>
      <p:sp>
        <p:nvSpPr>
          <p:cNvPr id="13" name="Text 11"/>
          <p:cNvSpPr/>
          <p:nvPr/>
        </p:nvSpPr>
        <p:spPr>
          <a:xfrm>
            <a:off x="685800" y="3291840"/>
            <a:ext cx="98755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four centuries the Diaspora has enriched every land except its own. One decision changes the story: anchor the first Diaspora-owned health city on African soil. We invite the Government of the State of the African Diaspora to appoint a working delegation and meet us in Akure.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713232" y="4892040"/>
            <a:ext cx="4754880" cy="0"/>
          </a:xfrm>
          <a:prstGeom prst="line">
            <a:avLst/>
          </a:prstGeom>
          <a:noFill/>
          <a:ln w="12700">
            <a:solidFill>
              <a:srgbClr val="C9A22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85800" y="507492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Dr. Korede Olumide Oluwatuyi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685800" y="5532120"/>
            <a:ext cx="10789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MBBS, FWACP (Paediatrics), FISN/IPNA (Calgary), PhD (Public Health, in view)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Consultant Paediatric Nephrologist · Senior Lecturer · Health Systems Strategist · Clinical Research Leader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Akure International Medical City Development Consultant — Akure, Ondo State, Nigeria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024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58368"/>
            <a:ext cx="109728" cy="109728"/>
          </a:xfrm>
          <a:prstGeom prst="rect">
            <a:avLst/>
          </a:prstGeom>
          <a:solidFill>
            <a:srgbClr val="8A6D1F"/>
          </a:solidFill>
          <a:ln/>
        </p:spPr>
      </p:sp>
      <p:sp>
        <p:nvSpPr>
          <p:cNvPr id="3" name="Shape 1"/>
          <p:cNvSpPr/>
          <p:nvPr/>
        </p:nvSpPr>
        <p:spPr>
          <a:xfrm>
            <a:off x="832104" y="658368"/>
            <a:ext cx="109728" cy="10972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978408" y="658368"/>
            <a:ext cx="109728" cy="109728"/>
          </a:xfrm>
          <a:prstGeom prst="rect">
            <a:avLst/>
          </a:prstGeom>
          <a:solidFill>
            <a:srgbClr val="E3C86A"/>
          </a:solidFill>
          <a:ln/>
        </p:spPr>
      </p:sp>
      <p:sp>
        <p:nvSpPr>
          <p:cNvPr id="5" name="Shape 3"/>
          <p:cNvSpPr/>
          <p:nvPr/>
        </p:nvSpPr>
        <p:spPr>
          <a:xfrm>
            <a:off x="1124712" y="658368"/>
            <a:ext cx="109728" cy="10972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6" name="Shape 4"/>
          <p:cNvSpPr/>
          <p:nvPr/>
        </p:nvSpPr>
        <p:spPr>
          <a:xfrm>
            <a:off x="1271016" y="658368"/>
            <a:ext cx="109728" cy="109728"/>
          </a:xfrm>
          <a:prstGeom prst="rect">
            <a:avLst/>
          </a:prstGeom>
          <a:solidFill>
            <a:srgbClr val="A4552F"/>
          </a:solidFill>
          <a:ln/>
        </p:spPr>
      </p:sp>
      <p:sp>
        <p:nvSpPr>
          <p:cNvPr id="7" name="Shape 5"/>
          <p:cNvSpPr/>
          <p:nvPr/>
        </p:nvSpPr>
        <p:spPr>
          <a:xfrm>
            <a:off x="1417320" y="658368"/>
            <a:ext cx="109728" cy="109728"/>
          </a:xfrm>
          <a:prstGeom prst="rect">
            <a:avLst/>
          </a:prstGeom>
          <a:solidFill>
            <a:srgbClr val="10241E"/>
          </a:solidFill>
          <a:ln/>
        </p:spPr>
      </p:sp>
      <p:sp>
        <p:nvSpPr>
          <p:cNvPr id="8" name="Text 6"/>
          <p:cNvSpPr/>
          <p:nvPr/>
        </p:nvSpPr>
        <p:spPr>
          <a:xfrm>
            <a:off x="1645920" y="557784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STORY IN ONE PICTURE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8368" y="96012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Ending the reverse remittance.</a:t>
            </a:r>
            <a:endParaRPr lang="en-US" sz="3800" dirty="0"/>
          </a:p>
        </p:txBody>
      </p:sp>
      <p:sp>
        <p:nvSpPr>
          <p:cNvPr id="10" name="Text 8"/>
          <p:cNvSpPr/>
          <p:nvPr/>
        </p:nvSpPr>
        <p:spPr>
          <a:xfrm>
            <a:off x="685800" y="1783080"/>
            <a:ext cx="54864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Diaspora sends money home with sacrifice — and over a billion dollars of it flows straight back out, to hospitals on other continents. African money, twice exported.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85800" y="3200400"/>
            <a:ext cx="3108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E3C8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$1bn+</a:t>
            </a:r>
            <a:endParaRPr lang="en-US" sz="6000" dirty="0"/>
          </a:p>
        </p:txBody>
      </p:sp>
      <p:sp>
        <p:nvSpPr>
          <p:cNvPr id="12" name="Text 10"/>
          <p:cNvSpPr/>
          <p:nvPr/>
        </p:nvSpPr>
        <p:spPr>
          <a:xfrm>
            <a:off x="685800" y="4206240"/>
            <a:ext cx="3291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spent abroad by Nigerians on medical care, every year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85800" y="5120640"/>
            <a:ext cx="5303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AIMV turns the river around: bonds, equity and endowment gifts flow in; coupons, care, careers and legacy flow home.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6583680" y="2011680"/>
            <a:ext cx="1920240" cy="777240"/>
          </a:xfrm>
          <a:prstGeom prst="roundRect">
            <a:avLst>
              <a:gd name="adj" fmla="val 7059"/>
            </a:avLst>
          </a:prstGeom>
          <a:solidFill>
            <a:srgbClr val="1E5B4A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83680" y="2011680"/>
            <a:ext cx="1920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DIASPORA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9692640" y="2011680"/>
            <a:ext cx="1920240" cy="777240"/>
          </a:xfrm>
          <a:prstGeom prst="roundRect">
            <a:avLst>
              <a:gd name="adj" fmla="val 7059"/>
            </a:avLst>
          </a:prstGeom>
          <a:solidFill>
            <a:srgbClr val="A4552F"/>
          </a:solidFill>
          <a:ln/>
        </p:spPr>
      </p:sp>
      <p:sp>
        <p:nvSpPr>
          <p:cNvPr id="17" name="Text 15"/>
          <p:cNvSpPr/>
          <p:nvPr/>
        </p:nvSpPr>
        <p:spPr>
          <a:xfrm>
            <a:off x="9692640" y="2011680"/>
            <a:ext cx="1920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FOREIGN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HOSPITALS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8595360" y="2267712"/>
            <a:ext cx="1005840" cy="274320"/>
          </a:xfrm>
          <a:prstGeom prst="rightArrow">
            <a:avLst/>
          </a:prstGeom>
          <a:solidFill>
            <a:srgbClr val="A4552F"/>
          </a:solidFill>
          <a:ln/>
        </p:spPr>
      </p:sp>
      <p:sp>
        <p:nvSpPr>
          <p:cNvPr id="19" name="Text 17"/>
          <p:cNvSpPr/>
          <p:nvPr/>
        </p:nvSpPr>
        <p:spPr>
          <a:xfrm>
            <a:off x="8595360" y="187452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583680" y="3931920"/>
            <a:ext cx="1920240" cy="777240"/>
          </a:xfrm>
          <a:prstGeom prst="roundRect">
            <a:avLst>
              <a:gd name="adj" fmla="val 7059"/>
            </a:avLst>
          </a:prstGeom>
          <a:solidFill>
            <a:srgbClr val="1E5B4A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83680" y="3931920"/>
            <a:ext cx="1920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DIASPORA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9692640" y="3931920"/>
            <a:ext cx="1920240" cy="777240"/>
          </a:xfrm>
          <a:prstGeom prst="roundRect">
            <a:avLst>
              <a:gd name="adj" fmla="val 7059"/>
            </a:avLst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9692640" y="3931920"/>
            <a:ext cx="1920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AIMV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AKURE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8595360" y="4005072"/>
            <a:ext cx="1005840" cy="274320"/>
          </a:xfrm>
          <a:prstGeom prst="rightArrow">
            <a:avLst/>
          </a:prstGeom>
          <a:solidFill>
            <a:srgbClr val="C9A227"/>
          </a:solidFill>
          <a:ln/>
        </p:spPr>
      </p:sp>
      <p:sp>
        <p:nvSpPr>
          <p:cNvPr id="25" name="Shape 23"/>
          <p:cNvSpPr/>
          <p:nvPr/>
        </p:nvSpPr>
        <p:spPr>
          <a:xfrm>
            <a:off x="8595360" y="4389120"/>
            <a:ext cx="1005840" cy="274320"/>
          </a:xfrm>
          <a:prstGeom prst="leftArrow">
            <a:avLst/>
          </a:prstGeom>
          <a:solidFill>
            <a:srgbClr val="2E7A64"/>
          </a:solidFill>
          <a:ln/>
        </p:spPr>
      </p:sp>
      <p:sp>
        <p:nvSpPr>
          <p:cNvPr id="26" name="Text 24"/>
          <p:cNvSpPr/>
          <p:nvPr/>
        </p:nvSpPr>
        <p:spPr>
          <a:xfrm>
            <a:off x="7955280" y="3675888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E3C8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bonds · equity · endowment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7955280" y="4754880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7FB8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coupons · care · careers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E7F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Akure International Medical Village  ·  Proposal to the State of the African Diaspora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58368"/>
            <a:ext cx="109728" cy="109728"/>
          </a:xfrm>
          <a:prstGeom prst="rect">
            <a:avLst/>
          </a:prstGeom>
          <a:solidFill>
            <a:srgbClr val="8A6D1F"/>
          </a:solidFill>
          <a:ln/>
        </p:spPr>
      </p:sp>
      <p:sp>
        <p:nvSpPr>
          <p:cNvPr id="3" name="Shape 1"/>
          <p:cNvSpPr/>
          <p:nvPr/>
        </p:nvSpPr>
        <p:spPr>
          <a:xfrm>
            <a:off x="832104" y="658368"/>
            <a:ext cx="109728" cy="10972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978408" y="658368"/>
            <a:ext cx="109728" cy="109728"/>
          </a:xfrm>
          <a:prstGeom prst="rect">
            <a:avLst/>
          </a:prstGeom>
          <a:solidFill>
            <a:srgbClr val="E3C86A"/>
          </a:solidFill>
          <a:ln/>
        </p:spPr>
      </p:sp>
      <p:sp>
        <p:nvSpPr>
          <p:cNvPr id="5" name="Shape 3"/>
          <p:cNvSpPr/>
          <p:nvPr/>
        </p:nvSpPr>
        <p:spPr>
          <a:xfrm>
            <a:off x="1124712" y="658368"/>
            <a:ext cx="109728" cy="10972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6" name="Shape 4"/>
          <p:cNvSpPr/>
          <p:nvPr/>
        </p:nvSpPr>
        <p:spPr>
          <a:xfrm>
            <a:off x="1271016" y="658368"/>
            <a:ext cx="109728" cy="109728"/>
          </a:xfrm>
          <a:prstGeom prst="rect">
            <a:avLst/>
          </a:prstGeom>
          <a:solidFill>
            <a:srgbClr val="A4552F"/>
          </a:solidFill>
          <a:ln/>
        </p:spPr>
      </p:sp>
      <p:sp>
        <p:nvSpPr>
          <p:cNvPr id="7" name="Shape 5"/>
          <p:cNvSpPr/>
          <p:nvPr/>
        </p:nvSpPr>
        <p:spPr>
          <a:xfrm>
            <a:off x="1417320" y="658368"/>
            <a:ext cx="109728" cy="109728"/>
          </a:xfrm>
          <a:prstGeom prst="rect">
            <a:avLst/>
          </a:prstGeom>
          <a:solidFill>
            <a:srgbClr val="10241E"/>
          </a:solidFill>
          <a:ln/>
        </p:spPr>
      </p:sp>
      <p:sp>
        <p:nvSpPr>
          <p:cNvPr id="8" name="Text 6"/>
          <p:cNvSpPr/>
          <p:nvPr/>
        </p:nvSpPr>
        <p:spPr>
          <a:xfrm>
            <a:off x="1645920" y="557784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1E5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PROJECT AT A GLANCE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8368" y="96012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city. Five numbers.</a:t>
            </a:r>
            <a:endParaRPr lang="en-US" sz="3800" dirty="0"/>
          </a:p>
        </p:txBody>
      </p:sp>
      <p:sp>
        <p:nvSpPr>
          <p:cNvPr id="10" name="Shape 8"/>
          <p:cNvSpPr/>
          <p:nvPr/>
        </p:nvSpPr>
        <p:spPr>
          <a:xfrm>
            <a:off x="685800" y="2011680"/>
            <a:ext cx="3383280" cy="182880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0241E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914400" y="2240280"/>
            <a:ext cx="2926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E5B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1,000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914400" y="306324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beds in a tertiary teaching hospital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343400" y="2011680"/>
            <a:ext cx="3383280" cy="182880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0241E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572000" y="2240280"/>
            <a:ext cx="2926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1,200 ha</a:t>
            </a:r>
            <a:endParaRPr lang="en-US" sz="4000" dirty="0"/>
          </a:p>
        </p:txBody>
      </p:sp>
      <p:sp>
        <p:nvSpPr>
          <p:cNvPr id="15" name="Text 13"/>
          <p:cNvSpPr/>
          <p:nvPr/>
        </p:nvSpPr>
        <p:spPr>
          <a:xfrm>
            <a:off x="4572000" y="306324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master-planned land, mid-case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001000" y="2011680"/>
            <a:ext cx="3383280" cy="182880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0241E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229600" y="2240280"/>
            <a:ext cx="2926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E7A6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15+</a:t>
            </a:r>
            <a:endParaRPr lang="en-US" sz="4000" dirty="0"/>
          </a:p>
        </p:txBody>
      </p:sp>
      <p:sp>
        <p:nvSpPr>
          <p:cNvPr id="18" name="Text 16"/>
          <p:cNvSpPr/>
          <p:nvPr/>
        </p:nvSpPr>
        <p:spPr>
          <a:xfrm>
            <a:off x="8229600" y="306324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specialty institutes and centres of excellence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685800" y="4114800"/>
            <a:ext cx="3383280" cy="182880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0241E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914400" y="4343400"/>
            <a:ext cx="2926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A455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US$2.0bn</a:t>
            </a:r>
            <a:endParaRPr lang="en-US" sz="4000" dirty="0"/>
          </a:p>
        </p:txBody>
      </p:sp>
      <p:sp>
        <p:nvSpPr>
          <p:cNvPr id="21" name="Text 19"/>
          <p:cNvSpPr/>
          <p:nvPr/>
        </p:nvSpPr>
        <p:spPr>
          <a:xfrm>
            <a:off x="914400" y="516636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mid-case programme, phased 2027–2039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4343400" y="4114800"/>
            <a:ext cx="3383280" cy="182880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0241E">
                <a:alpha val="12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572000" y="4343400"/>
            <a:ext cx="2926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20,000+</a:t>
            </a:r>
            <a:endParaRPr lang="en-US" sz="4000" dirty="0"/>
          </a:p>
        </p:txBody>
      </p:sp>
      <p:sp>
        <p:nvSpPr>
          <p:cNvPr id="24" name="Text 22"/>
          <p:cNvSpPr/>
          <p:nvPr/>
        </p:nvSpPr>
        <p:spPr>
          <a:xfrm>
            <a:off x="4572000" y="516636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jobs — 50,000+ more indirect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8092440" y="4297680"/>
            <a:ext cx="33375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Healthcare · research · education · agriculture · hospitality · wellness · smart infrastructure — one integrated, self-sustaining health economy.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AA8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Akure International Medical Village  ·  Proposal to the State of the African Diaspora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58368"/>
            <a:ext cx="109728" cy="109728"/>
          </a:xfrm>
          <a:prstGeom prst="rect">
            <a:avLst/>
          </a:prstGeom>
          <a:solidFill>
            <a:srgbClr val="8A6D1F"/>
          </a:solidFill>
          <a:ln/>
        </p:spPr>
      </p:sp>
      <p:sp>
        <p:nvSpPr>
          <p:cNvPr id="3" name="Shape 1"/>
          <p:cNvSpPr/>
          <p:nvPr/>
        </p:nvSpPr>
        <p:spPr>
          <a:xfrm>
            <a:off x="832104" y="658368"/>
            <a:ext cx="109728" cy="10972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978408" y="658368"/>
            <a:ext cx="109728" cy="109728"/>
          </a:xfrm>
          <a:prstGeom prst="rect">
            <a:avLst/>
          </a:prstGeom>
          <a:solidFill>
            <a:srgbClr val="E3C86A"/>
          </a:solidFill>
          <a:ln/>
        </p:spPr>
      </p:sp>
      <p:sp>
        <p:nvSpPr>
          <p:cNvPr id="5" name="Shape 3"/>
          <p:cNvSpPr/>
          <p:nvPr/>
        </p:nvSpPr>
        <p:spPr>
          <a:xfrm>
            <a:off x="1124712" y="658368"/>
            <a:ext cx="109728" cy="10972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6" name="Shape 4"/>
          <p:cNvSpPr/>
          <p:nvPr/>
        </p:nvSpPr>
        <p:spPr>
          <a:xfrm>
            <a:off x="1271016" y="658368"/>
            <a:ext cx="109728" cy="109728"/>
          </a:xfrm>
          <a:prstGeom prst="rect">
            <a:avLst/>
          </a:prstGeom>
          <a:solidFill>
            <a:srgbClr val="A4552F"/>
          </a:solidFill>
          <a:ln/>
        </p:spPr>
      </p:sp>
      <p:sp>
        <p:nvSpPr>
          <p:cNvPr id="7" name="Shape 5"/>
          <p:cNvSpPr/>
          <p:nvPr/>
        </p:nvSpPr>
        <p:spPr>
          <a:xfrm>
            <a:off x="1417320" y="658368"/>
            <a:ext cx="109728" cy="109728"/>
          </a:xfrm>
          <a:prstGeom prst="rect">
            <a:avLst/>
          </a:prstGeom>
          <a:solidFill>
            <a:srgbClr val="10241E"/>
          </a:solidFill>
          <a:ln/>
        </p:spPr>
      </p:sp>
      <p:sp>
        <p:nvSpPr>
          <p:cNvPr id="8" name="Text 6"/>
          <p:cNvSpPr/>
          <p:nvPr/>
        </p:nvSpPr>
        <p:spPr>
          <a:xfrm>
            <a:off x="1645920" y="557784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1E5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MASTER PLAN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8368" y="96012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Seven districts. One living city.</a:t>
            </a:r>
            <a:endParaRPr lang="en-US" sz="3800" dirty="0"/>
          </a:p>
        </p:txBody>
      </p:sp>
      <p:graphicFrame>
        <p:nvGraphicFramePr>
          <p:cNvPr id="10" name="Chart 0" descr=""/>
          <p:cNvGraphicFramePr/>
          <p:nvPr/>
        </p:nvGraphicFramePr>
        <p:xfrm>
          <a:off x="411480" y="1691640"/>
          <a:ext cx="484632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1" name="Text 8"/>
          <p:cNvSpPr/>
          <p:nvPr/>
        </p:nvSpPr>
        <p:spPr>
          <a:xfrm>
            <a:off x="1691640" y="361188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1,200 ha</a:t>
            </a:r>
            <a:endParaRPr lang="en-US" sz="2200" dirty="0"/>
          </a:p>
        </p:txBody>
      </p:sp>
      <p:sp>
        <p:nvSpPr>
          <p:cNvPr id="12" name="Shape 9"/>
          <p:cNvSpPr/>
          <p:nvPr/>
        </p:nvSpPr>
        <p:spPr>
          <a:xfrm>
            <a:off x="5623560" y="1837944"/>
            <a:ext cx="146304" cy="457200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13" name="Text 10"/>
          <p:cNvSpPr/>
          <p:nvPr/>
        </p:nvSpPr>
        <p:spPr>
          <a:xfrm>
            <a:off x="5897880" y="1783080"/>
            <a:ext cx="59436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— 150 ha  </a:t>
            </a:r>
            <a:pPr indent="0" marL="0">
              <a:buNone/>
            </a:pPr>
            <a:r>
              <a:rPr lang="en-US" sz="11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1,000-bed hospital, 15+ institutes, emergency &amp; helipad, telemedicine command centre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5623560" y="2496312"/>
            <a:ext cx="146304" cy="457200"/>
          </a:xfrm>
          <a:prstGeom prst="rect">
            <a:avLst/>
          </a:prstGeom>
          <a:solidFill>
            <a:srgbClr val="2E7A64"/>
          </a:solidFill>
          <a:ln/>
        </p:spPr>
      </p:sp>
      <p:sp>
        <p:nvSpPr>
          <p:cNvPr id="15" name="Text 12"/>
          <p:cNvSpPr/>
          <p:nvPr/>
        </p:nvSpPr>
        <p:spPr>
          <a:xfrm>
            <a:off x="5897880" y="2441448"/>
            <a:ext cx="59436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Academic — 80 ha  </a:t>
            </a:r>
            <a:pPr indent="0" marL="0">
              <a:buNone/>
            </a:pPr>
            <a:r>
              <a:rPr lang="en-US" sz="11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Medical, nursing &amp; allied schools for 3,000–5,000 students; simulation centre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5623560" y="3154680"/>
            <a:ext cx="146304" cy="457200"/>
          </a:xfrm>
          <a:prstGeom prst="rect">
            <a:avLst/>
          </a:prstGeom>
          <a:solidFill>
            <a:srgbClr val="3E8A6E"/>
          </a:solidFill>
          <a:ln/>
        </p:spPr>
      </p:sp>
      <p:sp>
        <p:nvSpPr>
          <p:cNvPr id="17" name="Text 14"/>
          <p:cNvSpPr/>
          <p:nvPr/>
        </p:nvSpPr>
        <p:spPr>
          <a:xfrm>
            <a:off x="5897880" y="3099816"/>
            <a:ext cx="59436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— 60 ha  </a:t>
            </a:r>
            <a:pPr indent="0" marL="0">
              <a:buNone/>
            </a:pPr>
            <a:r>
              <a:rPr lang="en-US" sz="11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Genomics, AI centre, biotech incubator; diseases of the global Black world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5623560" y="3813048"/>
            <a:ext cx="146304" cy="45720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9" name="Text 16"/>
          <p:cNvSpPr/>
          <p:nvPr/>
        </p:nvSpPr>
        <p:spPr>
          <a:xfrm>
            <a:off x="5897880" y="3758184"/>
            <a:ext cx="59436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Hospitality — 180 ha  </a:t>
            </a:r>
            <a:pPr indent="0" marL="0">
              <a:buNone/>
            </a:pPr>
            <a:r>
              <a:rPr lang="en-US" sz="11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Hotels, physicians' residences, retail; heritage-and-health travel</a:t>
            </a:r>
            <a:endParaRPr lang="en-US" sz="1250" dirty="0"/>
          </a:p>
        </p:txBody>
      </p:sp>
      <p:sp>
        <p:nvSpPr>
          <p:cNvPr id="20" name="Shape 17"/>
          <p:cNvSpPr/>
          <p:nvPr/>
        </p:nvSpPr>
        <p:spPr>
          <a:xfrm>
            <a:off x="5623560" y="4471416"/>
            <a:ext cx="146304" cy="457200"/>
          </a:xfrm>
          <a:prstGeom prst="rect">
            <a:avLst/>
          </a:prstGeom>
          <a:solidFill>
            <a:srgbClr val="A4552F"/>
          </a:solidFill>
          <a:ln/>
        </p:spPr>
      </p:sp>
      <p:sp>
        <p:nvSpPr>
          <p:cNvPr id="21" name="Text 18"/>
          <p:cNvSpPr/>
          <p:nvPr/>
        </p:nvSpPr>
        <p:spPr>
          <a:xfrm>
            <a:off x="5897880" y="4416552"/>
            <a:ext cx="59436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Agriculture — 450 ha  </a:t>
            </a:r>
            <a:pPr indent="0" marL="0">
              <a:buNone/>
            </a:pPr>
            <a:r>
              <a:rPr lang="en-US" sz="11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Farms, processing, cold chain; 50% of net income endows free care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5623560" y="5129784"/>
            <a:ext cx="146304" cy="457200"/>
          </a:xfrm>
          <a:prstGeom prst="rect">
            <a:avLst/>
          </a:prstGeom>
          <a:solidFill>
            <a:srgbClr val="7A9E4F"/>
          </a:solidFill>
          <a:ln/>
        </p:spPr>
      </p:sp>
      <p:sp>
        <p:nvSpPr>
          <p:cNvPr id="23" name="Text 20"/>
          <p:cNvSpPr/>
          <p:nvPr/>
        </p:nvSpPr>
        <p:spPr>
          <a:xfrm>
            <a:off x="5897880" y="5074920"/>
            <a:ext cx="59436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Wellness — 120 ha  </a:t>
            </a:r>
            <a:pPr indent="0" marL="0">
              <a:buNone/>
            </a:pPr>
            <a:r>
              <a:rPr lang="en-US" sz="11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Sports village, parks, gardens, lakes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5623560" y="5788152"/>
            <a:ext cx="146304" cy="457200"/>
          </a:xfrm>
          <a:prstGeom prst="rect">
            <a:avLst/>
          </a:prstGeom>
          <a:solidFill>
            <a:srgbClr val="5A6B64"/>
          </a:solidFill>
          <a:ln/>
        </p:spPr>
      </p:sp>
      <p:sp>
        <p:nvSpPr>
          <p:cNvPr id="25" name="Text 22"/>
          <p:cNvSpPr/>
          <p:nvPr/>
        </p:nvSpPr>
        <p:spPr>
          <a:xfrm>
            <a:off x="5897880" y="5733288"/>
            <a:ext cx="59436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Utilities — 90 ha  </a:t>
            </a:r>
            <a:pPr indent="0" marL="0">
              <a:buNone/>
            </a:pPr>
            <a:r>
              <a:rPr lang="en-US" sz="11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Solar + storage, recycled water, medical waste, data centre</a:t>
            </a:r>
            <a:endParaRPr lang="en-US" sz="1250" dirty="0"/>
          </a:p>
        </p:txBody>
      </p:sp>
      <p:sp>
        <p:nvSpPr>
          <p:cNvPr id="26" name="Text 23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AA8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Akure International Medical Village  ·  Proposal to the State of the African Diaspora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024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58368"/>
            <a:ext cx="109728" cy="109728"/>
          </a:xfrm>
          <a:prstGeom prst="rect">
            <a:avLst/>
          </a:prstGeom>
          <a:solidFill>
            <a:srgbClr val="8A6D1F"/>
          </a:solidFill>
          <a:ln/>
        </p:spPr>
      </p:sp>
      <p:sp>
        <p:nvSpPr>
          <p:cNvPr id="3" name="Shape 1"/>
          <p:cNvSpPr/>
          <p:nvPr/>
        </p:nvSpPr>
        <p:spPr>
          <a:xfrm>
            <a:off x="832104" y="658368"/>
            <a:ext cx="109728" cy="10972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978408" y="658368"/>
            <a:ext cx="109728" cy="109728"/>
          </a:xfrm>
          <a:prstGeom prst="rect">
            <a:avLst/>
          </a:prstGeom>
          <a:solidFill>
            <a:srgbClr val="E3C86A"/>
          </a:solidFill>
          <a:ln/>
        </p:spPr>
      </p:sp>
      <p:sp>
        <p:nvSpPr>
          <p:cNvPr id="5" name="Shape 3"/>
          <p:cNvSpPr/>
          <p:nvPr/>
        </p:nvSpPr>
        <p:spPr>
          <a:xfrm>
            <a:off x="1124712" y="658368"/>
            <a:ext cx="109728" cy="10972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6" name="Shape 4"/>
          <p:cNvSpPr/>
          <p:nvPr/>
        </p:nvSpPr>
        <p:spPr>
          <a:xfrm>
            <a:off x="1271016" y="658368"/>
            <a:ext cx="109728" cy="109728"/>
          </a:xfrm>
          <a:prstGeom prst="rect">
            <a:avLst/>
          </a:prstGeom>
          <a:solidFill>
            <a:srgbClr val="A4552F"/>
          </a:solidFill>
          <a:ln/>
        </p:spPr>
      </p:sp>
      <p:sp>
        <p:nvSpPr>
          <p:cNvPr id="7" name="Shape 5"/>
          <p:cNvSpPr/>
          <p:nvPr/>
        </p:nvSpPr>
        <p:spPr>
          <a:xfrm>
            <a:off x="1417320" y="658368"/>
            <a:ext cx="109728" cy="109728"/>
          </a:xfrm>
          <a:prstGeom prst="rect">
            <a:avLst/>
          </a:prstGeom>
          <a:solidFill>
            <a:srgbClr val="10241E"/>
          </a:solidFill>
          <a:ln/>
        </p:spPr>
      </p:sp>
      <p:sp>
        <p:nvSpPr>
          <p:cNvPr id="8" name="Text 6"/>
          <p:cNvSpPr/>
          <p:nvPr/>
        </p:nvSpPr>
        <p:spPr>
          <a:xfrm>
            <a:off x="1645920" y="557784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MEDICAL MASTER PLAN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8368" y="96012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Care worth flying home for.</a:t>
            </a:r>
            <a:endParaRPr lang="en-US" sz="3800" dirty="0"/>
          </a:p>
        </p:txBody>
      </p:sp>
      <p:sp>
        <p:nvSpPr>
          <p:cNvPr id="10" name="Shape 8"/>
          <p:cNvSpPr/>
          <p:nvPr/>
        </p:nvSpPr>
        <p:spPr>
          <a:xfrm>
            <a:off x="685800" y="1920240"/>
            <a:ext cx="128016" cy="777240"/>
          </a:xfrm>
          <a:prstGeom prst="rect">
            <a:avLst/>
          </a:prstGeom>
          <a:solidFill>
            <a:srgbClr val="2E7A64"/>
          </a:solidFill>
          <a:ln/>
        </p:spPr>
      </p:sp>
      <p:sp>
        <p:nvSpPr>
          <p:cNvPr id="11" name="Text 9"/>
          <p:cNvSpPr/>
          <p:nvPr/>
        </p:nvSpPr>
        <p:spPr>
          <a:xfrm>
            <a:off x="978408" y="1874520"/>
            <a:ext cx="5212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Cancer Institute
</a:t>
            </a:r>
            <a:pPr indent="0" marL="0">
              <a:buNone/>
            </a:pPr>
            <a:r>
              <a:rPr lang="en-US" sz="11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120 beds · radiotherapy, PET-CT, nuclear medicine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355080" y="1920240"/>
            <a:ext cx="128016" cy="777240"/>
          </a:xfrm>
          <a:prstGeom prst="rect">
            <a:avLst/>
          </a:prstGeom>
          <a:solidFill>
            <a:srgbClr val="2E7A64"/>
          </a:solidFill>
          <a:ln/>
        </p:spPr>
      </p:sp>
      <p:sp>
        <p:nvSpPr>
          <p:cNvPr id="13" name="Text 11"/>
          <p:cNvSpPr/>
          <p:nvPr/>
        </p:nvSpPr>
        <p:spPr>
          <a:xfrm>
            <a:off x="6647688" y="1874520"/>
            <a:ext cx="5212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Heart Institute
</a:t>
            </a:r>
            <a:pPr indent="0" marL="0">
              <a:buNone/>
            </a:pPr>
            <a:r>
              <a:rPr lang="en-US" sz="11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 beds · cath labs, cardiac surgery, EP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85800" y="2944368"/>
            <a:ext cx="128016" cy="777240"/>
          </a:xfrm>
          <a:prstGeom prst="rect">
            <a:avLst/>
          </a:prstGeom>
          <a:solidFill>
            <a:srgbClr val="2E7A64"/>
          </a:solidFill>
          <a:ln/>
        </p:spPr>
      </p:sp>
      <p:sp>
        <p:nvSpPr>
          <p:cNvPr id="15" name="Text 13"/>
          <p:cNvSpPr/>
          <p:nvPr/>
        </p:nvSpPr>
        <p:spPr>
          <a:xfrm>
            <a:off x="978408" y="2898648"/>
            <a:ext cx="5212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Kidney &amp; Transplant
</a:t>
            </a:r>
            <a:pPr indent="0" marL="0">
              <a:buNone/>
            </a:pPr>
            <a:r>
              <a:rPr lang="en-US" sz="11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 beds · 100+ dialysis chairs, renal transplant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355080" y="2944368"/>
            <a:ext cx="128016" cy="777240"/>
          </a:xfrm>
          <a:prstGeom prst="rect">
            <a:avLst/>
          </a:prstGeom>
          <a:solidFill>
            <a:srgbClr val="2E7A64"/>
          </a:solidFill>
          <a:ln/>
        </p:spPr>
      </p:sp>
      <p:sp>
        <p:nvSpPr>
          <p:cNvPr id="17" name="Text 15"/>
          <p:cNvSpPr/>
          <p:nvPr/>
        </p:nvSpPr>
        <p:spPr>
          <a:xfrm>
            <a:off x="6647688" y="2898648"/>
            <a:ext cx="5212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Trauma &amp; Emergency
</a:t>
            </a:r>
            <a:pPr indent="0" marL="0">
              <a:buNone/>
            </a:pPr>
            <a:r>
              <a:rPr lang="en-US" sz="11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 beds · Level-1 trauma, rooftop helipad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685800" y="3968496"/>
            <a:ext cx="128016" cy="777240"/>
          </a:xfrm>
          <a:prstGeom prst="rect">
            <a:avLst/>
          </a:prstGeom>
          <a:solidFill>
            <a:srgbClr val="2E7A64"/>
          </a:solidFill>
          <a:ln/>
        </p:spPr>
      </p:sp>
      <p:sp>
        <p:nvSpPr>
          <p:cNvPr id="19" name="Text 17"/>
          <p:cNvSpPr/>
          <p:nvPr/>
        </p:nvSpPr>
        <p:spPr>
          <a:xfrm>
            <a:off x="978408" y="3922776"/>
            <a:ext cx="5212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Neuroscience
</a:t>
            </a:r>
            <a:pPr indent="0" marL="0">
              <a:buNone/>
            </a:pPr>
            <a:r>
              <a:rPr lang="en-US" sz="11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 beds · neurosurgery, stroke centre, neuro-ICU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6355080" y="3968496"/>
            <a:ext cx="128016" cy="777240"/>
          </a:xfrm>
          <a:prstGeom prst="rect">
            <a:avLst/>
          </a:prstGeom>
          <a:solidFill>
            <a:srgbClr val="2E7A64"/>
          </a:solidFill>
          <a:ln/>
        </p:spPr>
      </p:sp>
      <p:sp>
        <p:nvSpPr>
          <p:cNvPr id="21" name="Text 19"/>
          <p:cNvSpPr/>
          <p:nvPr/>
        </p:nvSpPr>
        <p:spPr>
          <a:xfrm>
            <a:off x="6647688" y="3922776"/>
            <a:ext cx="5212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Orthopaedics
</a:t>
            </a:r>
            <a:pPr indent="0" marL="0">
              <a:buNone/>
            </a:pPr>
            <a:r>
              <a:rPr lang="en-US" sz="11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 beds · joints, spine, robotics-assisted surgery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685800" y="4992624"/>
            <a:ext cx="128016" cy="777240"/>
          </a:xfrm>
          <a:prstGeom prst="rect">
            <a:avLst/>
          </a:prstGeom>
          <a:solidFill>
            <a:srgbClr val="2E7A64"/>
          </a:solidFill>
          <a:ln/>
        </p:spPr>
      </p:sp>
      <p:sp>
        <p:nvSpPr>
          <p:cNvPr id="23" name="Text 21"/>
          <p:cNvSpPr/>
          <p:nvPr/>
        </p:nvSpPr>
        <p:spPr>
          <a:xfrm>
            <a:off x="978408" y="4946904"/>
            <a:ext cx="5212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Mother &amp; Child
</a:t>
            </a:r>
            <a:pPr indent="0" marL="0">
              <a:buNone/>
            </a:pPr>
            <a:r>
              <a:rPr lang="en-US" sz="11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180 beds · high-risk obstetrics, NICU/PICU, fertility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6355080" y="4992624"/>
            <a:ext cx="128016" cy="7772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5" name="Text 23"/>
          <p:cNvSpPr/>
          <p:nvPr/>
        </p:nvSpPr>
        <p:spPr>
          <a:xfrm>
            <a:off x="6647688" y="4946904"/>
            <a:ext cx="5212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
</a:t>
            </a:r>
            <a:pPr indent="0" marL="0">
              <a:buNone/>
            </a:pPr>
            <a:r>
              <a:rPr lang="en-US" sz="11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Infectious disease · mental health · eye · dental · rehab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685800" y="598932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E3C8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Fully digital and JCI-accreditable from day one — AI operations, robotics surgery, a campus digital twin, and telemedicine reaching Diaspora homes.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E7F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Akure International Medical Village  ·  Proposal to the State of the African Diaspora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58368"/>
            <a:ext cx="109728" cy="109728"/>
          </a:xfrm>
          <a:prstGeom prst="rect">
            <a:avLst/>
          </a:prstGeom>
          <a:solidFill>
            <a:srgbClr val="8A6D1F"/>
          </a:solidFill>
          <a:ln/>
        </p:spPr>
      </p:sp>
      <p:sp>
        <p:nvSpPr>
          <p:cNvPr id="3" name="Shape 1"/>
          <p:cNvSpPr/>
          <p:nvPr/>
        </p:nvSpPr>
        <p:spPr>
          <a:xfrm>
            <a:off x="832104" y="658368"/>
            <a:ext cx="109728" cy="10972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978408" y="658368"/>
            <a:ext cx="109728" cy="109728"/>
          </a:xfrm>
          <a:prstGeom prst="rect">
            <a:avLst/>
          </a:prstGeom>
          <a:solidFill>
            <a:srgbClr val="E3C86A"/>
          </a:solidFill>
          <a:ln/>
        </p:spPr>
      </p:sp>
      <p:sp>
        <p:nvSpPr>
          <p:cNvPr id="5" name="Shape 3"/>
          <p:cNvSpPr/>
          <p:nvPr/>
        </p:nvSpPr>
        <p:spPr>
          <a:xfrm>
            <a:off x="1124712" y="658368"/>
            <a:ext cx="109728" cy="10972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6" name="Shape 4"/>
          <p:cNvSpPr/>
          <p:nvPr/>
        </p:nvSpPr>
        <p:spPr>
          <a:xfrm>
            <a:off x="1271016" y="658368"/>
            <a:ext cx="109728" cy="109728"/>
          </a:xfrm>
          <a:prstGeom prst="rect">
            <a:avLst/>
          </a:prstGeom>
          <a:solidFill>
            <a:srgbClr val="A4552F"/>
          </a:solidFill>
          <a:ln/>
        </p:spPr>
      </p:sp>
      <p:sp>
        <p:nvSpPr>
          <p:cNvPr id="7" name="Shape 5"/>
          <p:cNvSpPr/>
          <p:nvPr/>
        </p:nvSpPr>
        <p:spPr>
          <a:xfrm>
            <a:off x="1417320" y="658368"/>
            <a:ext cx="109728" cy="109728"/>
          </a:xfrm>
          <a:prstGeom prst="rect">
            <a:avLst/>
          </a:prstGeom>
          <a:solidFill>
            <a:srgbClr val="10241E"/>
          </a:solidFill>
          <a:ln/>
        </p:spPr>
      </p:sp>
      <p:sp>
        <p:nvSpPr>
          <p:cNvPr id="8" name="Text 6"/>
          <p:cNvSpPr/>
          <p:nvPr/>
        </p:nvSpPr>
        <p:spPr>
          <a:xfrm>
            <a:off x="1645920" y="557784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1E5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PEOPLE STRATEGY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8368" y="960120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Diaspora Medical Corps comes home.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685800" y="1783080"/>
            <a:ext cx="10607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constraint that defeats African tertiary projects is not concrete — it is consultants. AIMV solves it structurally: a dignified, organized pathway of service for the Sixth Region's clinicians.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685800" y="2743200"/>
            <a:ext cx="3474720" cy="228600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0241E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960120" y="3017520"/>
            <a:ext cx="502920" cy="502920"/>
          </a:xfrm>
          <a:prstGeom prst="ellipse">
            <a:avLst/>
          </a:prstGeom>
          <a:solidFill>
            <a:srgbClr val="1E5B4A"/>
          </a:solidFill>
          <a:ln/>
        </p:spPr>
      </p:sp>
      <p:sp>
        <p:nvSpPr>
          <p:cNvPr id="13" name="Text 11"/>
          <p:cNvSpPr/>
          <p:nvPr/>
        </p:nvSpPr>
        <p:spPr>
          <a:xfrm>
            <a:off x="1600200" y="3035808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Permanent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960120" y="3703320"/>
            <a:ext cx="29260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relocation with campus housing, schooling partnerships, research time and equity-linked incentives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4434840" y="2743200"/>
            <a:ext cx="3474720" cy="228600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0241E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709160" y="3017520"/>
            <a:ext cx="502920" cy="50292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7" name="Text 15"/>
          <p:cNvSpPr/>
          <p:nvPr/>
        </p:nvSpPr>
        <p:spPr>
          <a:xfrm>
            <a:off x="5349240" y="3035808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Rotational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4709160" y="3703320"/>
            <a:ext cx="29260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Sabbaticals and annual missions — surgeons and specialists serving weeks to months each year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8183880" y="2743200"/>
            <a:ext cx="3474720" cy="228600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0241E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458200" y="3017520"/>
            <a:ext cx="502920" cy="502920"/>
          </a:xfrm>
          <a:prstGeom prst="ellipse">
            <a:avLst/>
          </a:prstGeom>
          <a:solidFill>
            <a:srgbClr val="A4552F"/>
          </a:solidFill>
          <a:ln/>
        </p:spPr>
      </p:sp>
      <p:sp>
        <p:nvSpPr>
          <p:cNvPr id="21" name="Text 19"/>
          <p:cNvSpPr/>
          <p:nvPr/>
        </p:nvSpPr>
        <p:spPr>
          <a:xfrm>
            <a:off x="9098280" y="3035808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Virtual</a:t>
            </a:r>
            <a:endParaRPr lang="en-US" sz="1900" dirty="0"/>
          </a:p>
        </p:txBody>
      </p:sp>
      <p:sp>
        <p:nvSpPr>
          <p:cNvPr id="22" name="Text 20"/>
          <p:cNvSpPr/>
          <p:nvPr/>
        </p:nvSpPr>
        <p:spPr>
          <a:xfrm>
            <a:off x="8458200" y="3703320"/>
            <a:ext cx="29260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Telemedicine appointments from anywhere on earth into clinics, wards and tumour boards in Akure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685800" y="5486400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Backed by the pipeline:  </a:t>
            </a:r>
            <a:pPr indent="0" marL="0">
              <a:buNone/>
            </a:pPr>
            <a:r>
              <a:rPr lang="en-US" sz="14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3,000–5,000 students in the village's own medical, nursing and allied health schools — with reserved places and scholarships for Diaspora youth.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AA8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Akure International Medical Village  ·  Proposal to the State of the African Diaspora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58368"/>
            <a:ext cx="109728" cy="109728"/>
          </a:xfrm>
          <a:prstGeom prst="rect">
            <a:avLst/>
          </a:prstGeom>
          <a:solidFill>
            <a:srgbClr val="8A6D1F"/>
          </a:solidFill>
          <a:ln/>
        </p:spPr>
      </p:sp>
      <p:sp>
        <p:nvSpPr>
          <p:cNvPr id="3" name="Shape 1"/>
          <p:cNvSpPr/>
          <p:nvPr/>
        </p:nvSpPr>
        <p:spPr>
          <a:xfrm>
            <a:off x="832104" y="658368"/>
            <a:ext cx="109728" cy="10972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978408" y="658368"/>
            <a:ext cx="109728" cy="109728"/>
          </a:xfrm>
          <a:prstGeom prst="rect">
            <a:avLst/>
          </a:prstGeom>
          <a:solidFill>
            <a:srgbClr val="E3C86A"/>
          </a:solidFill>
          <a:ln/>
        </p:spPr>
      </p:sp>
      <p:sp>
        <p:nvSpPr>
          <p:cNvPr id="5" name="Shape 3"/>
          <p:cNvSpPr/>
          <p:nvPr/>
        </p:nvSpPr>
        <p:spPr>
          <a:xfrm>
            <a:off x="1124712" y="658368"/>
            <a:ext cx="109728" cy="10972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6" name="Shape 4"/>
          <p:cNvSpPr/>
          <p:nvPr/>
        </p:nvSpPr>
        <p:spPr>
          <a:xfrm>
            <a:off x="1271016" y="658368"/>
            <a:ext cx="109728" cy="109728"/>
          </a:xfrm>
          <a:prstGeom prst="rect">
            <a:avLst/>
          </a:prstGeom>
          <a:solidFill>
            <a:srgbClr val="A4552F"/>
          </a:solidFill>
          <a:ln/>
        </p:spPr>
      </p:sp>
      <p:sp>
        <p:nvSpPr>
          <p:cNvPr id="7" name="Shape 5"/>
          <p:cNvSpPr/>
          <p:nvPr/>
        </p:nvSpPr>
        <p:spPr>
          <a:xfrm>
            <a:off x="1417320" y="658368"/>
            <a:ext cx="109728" cy="109728"/>
          </a:xfrm>
          <a:prstGeom prst="rect">
            <a:avLst/>
          </a:prstGeom>
          <a:solidFill>
            <a:srgbClr val="10241E"/>
          </a:solidFill>
          <a:ln/>
        </p:spPr>
      </p:sp>
      <p:sp>
        <p:nvSpPr>
          <p:cNvPr id="8" name="Text 6"/>
          <p:cNvSpPr/>
          <p:nvPr/>
        </p:nvSpPr>
        <p:spPr>
          <a:xfrm>
            <a:off x="1645920" y="557784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1E5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BELONGS TO SOAD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8368" y="96012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Every SOAD pillar, made physical.</a:t>
            </a:r>
            <a:endParaRPr lang="en-US" sz="3800" dirty="0"/>
          </a:p>
        </p:txBody>
      </p:sp>
      <p:sp>
        <p:nvSpPr>
          <p:cNvPr id="10" name="Shape 8"/>
          <p:cNvSpPr/>
          <p:nvPr/>
        </p:nvSpPr>
        <p:spPr>
          <a:xfrm>
            <a:off x="685800" y="1965960"/>
            <a:ext cx="201168" cy="20116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1" name="Shape 9"/>
          <p:cNvSpPr/>
          <p:nvPr/>
        </p:nvSpPr>
        <p:spPr>
          <a:xfrm>
            <a:off x="786384" y="2066544"/>
            <a:ext cx="201168" cy="20116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12" name="Text 10"/>
          <p:cNvSpPr/>
          <p:nvPr/>
        </p:nvSpPr>
        <p:spPr>
          <a:xfrm>
            <a:off x="1188720" y="1920240"/>
            <a:ext cx="5074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Sustainable eco-cities
</a:t>
            </a:r>
            <a:pPr indent="0" marL="0">
              <a:buNone/>
            </a:pPr>
            <a:r>
              <a:rPr lang="en-US" sz="11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carbon-conscious smart city with solar, recycled water and green belts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355080" y="1965960"/>
            <a:ext cx="201168" cy="20116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4" name="Shape 12"/>
          <p:cNvSpPr/>
          <p:nvPr/>
        </p:nvSpPr>
        <p:spPr>
          <a:xfrm>
            <a:off x="6455664" y="2066544"/>
            <a:ext cx="201168" cy="20116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15" name="Text 13"/>
          <p:cNvSpPr/>
          <p:nvPr/>
        </p:nvSpPr>
        <p:spPr>
          <a:xfrm>
            <a:off x="6858000" y="1920240"/>
            <a:ext cx="5074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 &amp; wellbeing
</a:t>
            </a:r>
            <a:pPr indent="0" marL="0">
              <a:buNone/>
            </a:pPr>
            <a:r>
              <a:rPr lang="en-US" sz="11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1,000 beds, 15+ institutes, an Endowment guaranteeing care for the indigent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85800" y="3081528"/>
            <a:ext cx="201168" cy="20116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7" name="Shape 15"/>
          <p:cNvSpPr/>
          <p:nvPr/>
        </p:nvSpPr>
        <p:spPr>
          <a:xfrm>
            <a:off x="786384" y="3182112"/>
            <a:ext cx="201168" cy="20116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18" name="Text 16"/>
          <p:cNvSpPr/>
          <p:nvPr/>
        </p:nvSpPr>
        <p:spPr>
          <a:xfrm>
            <a:off x="1188720" y="3035808"/>
            <a:ext cx="5074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Agriculture &amp; food sovereignty
</a:t>
            </a:r>
            <a:pPr indent="0" marL="0">
              <a:buNone/>
            </a:pPr>
            <a:r>
              <a:rPr lang="en-US" sz="11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450 ha estate feeding the campus and funding free care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6355080" y="3081528"/>
            <a:ext cx="201168" cy="20116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0" name="Shape 18"/>
          <p:cNvSpPr/>
          <p:nvPr/>
        </p:nvSpPr>
        <p:spPr>
          <a:xfrm>
            <a:off x="6455664" y="3182112"/>
            <a:ext cx="201168" cy="20116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21" name="Text 19"/>
          <p:cNvSpPr/>
          <p:nvPr/>
        </p:nvSpPr>
        <p:spPr>
          <a:xfrm>
            <a:off x="6858000" y="3035808"/>
            <a:ext cx="5074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Education &amp; human capital
</a:t>
            </a:r>
            <a:pPr indent="0" marL="0">
              <a:buNone/>
            </a:pPr>
            <a:r>
              <a:rPr lang="en-US" sz="11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Schools for thousands, with Diaspora scholarships and exchange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685800" y="4197096"/>
            <a:ext cx="201168" cy="20116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3" name="Shape 21"/>
          <p:cNvSpPr/>
          <p:nvPr/>
        </p:nvSpPr>
        <p:spPr>
          <a:xfrm>
            <a:off x="786384" y="4297680"/>
            <a:ext cx="201168" cy="20116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24" name="Text 22"/>
          <p:cNvSpPr/>
          <p:nvPr/>
        </p:nvSpPr>
        <p:spPr>
          <a:xfrm>
            <a:off x="1188720" y="4151376"/>
            <a:ext cx="5074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Twinning &amp; cooperation
</a:t>
            </a:r>
            <a:pPr indent="0" marL="0">
              <a:buNone/>
            </a:pPr>
            <a:r>
              <a:rPr lang="en-US" sz="11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AIMV twinned with Diaspora hospitals, universities and cities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6355080" y="4197096"/>
            <a:ext cx="201168" cy="20116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6" name="Shape 24"/>
          <p:cNvSpPr/>
          <p:nvPr/>
        </p:nvSpPr>
        <p:spPr>
          <a:xfrm>
            <a:off x="6455664" y="4297680"/>
            <a:ext cx="201168" cy="20116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27" name="Text 25"/>
          <p:cNvSpPr/>
          <p:nvPr/>
        </p:nvSpPr>
        <p:spPr>
          <a:xfrm>
            <a:off x="6858000" y="4151376"/>
            <a:ext cx="5074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Diaspora investment
</a:t>
            </a:r>
            <a:pPr indent="0" marL="0">
              <a:buNone/>
            </a:pPr>
            <a:r>
              <a:rPr lang="en-US" sz="11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Bonds from US$1,000; remittances become income-producing assets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685800" y="5312664"/>
            <a:ext cx="201168" cy="20116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9" name="Shape 27"/>
          <p:cNvSpPr/>
          <p:nvPr/>
        </p:nvSpPr>
        <p:spPr>
          <a:xfrm>
            <a:off x="786384" y="5413248"/>
            <a:ext cx="201168" cy="20116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30" name="Text 28"/>
          <p:cNvSpPr/>
          <p:nvPr/>
        </p:nvSpPr>
        <p:spPr>
          <a:xfrm>
            <a:off x="1188720" y="5266944"/>
            <a:ext cx="5074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 justice &amp; SDGs
</a:t>
            </a:r>
            <a:pPr indent="0" marL="0">
              <a:buNone/>
            </a:pPr>
            <a:r>
              <a:rPr lang="en-US" sz="11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delivery on SDGs 2, 3, 4, 7, 8, 9 and 13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6355080" y="5312664"/>
            <a:ext cx="201168" cy="20116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32" name="Shape 30"/>
          <p:cNvSpPr/>
          <p:nvPr/>
        </p:nvSpPr>
        <p:spPr>
          <a:xfrm>
            <a:off x="6455664" y="5413248"/>
            <a:ext cx="201168" cy="20116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33" name="Text 31"/>
          <p:cNvSpPr/>
          <p:nvPr/>
        </p:nvSpPr>
        <p:spPr>
          <a:xfrm>
            <a:off x="6858000" y="5266944"/>
            <a:ext cx="5074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Pan-African partnership
</a:t>
            </a:r>
            <a:pPr indent="0" marL="0">
              <a:buNone/>
            </a:pPr>
            <a:r>
              <a:rPr lang="en-US" sz="11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flagship for SOAD's continental relationships and PAP MoU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AA8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Akure International Medical Village  ·  Proposal to the State of the African Diaspora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024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58368"/>
            <a:ext cx="109728" cy="109728"/>
          </a:xfrm>
          <a:prstGeom prst="rect">
            <a:avLst/>
          </a:prstGeom>
          <a:solidFill>
            <a:srgbClr val="8A6D1F"/>
          </a:solidFill>
          <a:ln/>
        </p:spPr>
      </p:sp>
      <p:sp>
        <p:nvSpPr>
          <p:cNvPr id="3" name="Shape 1"/>
          <p:cNvSpPr/>
          <p:nvPr/>
        </p:nvSpPr>
        <p:spPr>
          <a:xfrm>
            <a:off x="832104" y="658368"/>
            <a:ext cx="109728" cy="10972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978408" y="658368"/>
            <a:ext cx="109728" cy="109728"/>
          </a:xfrm>
          <a:prstGeom prst="rect">
            <a:avLst/>
          </a:prstGeom>
          <a:solidFill>
            <a:srgbClr val="E3C86A"/>
          </a:solidFill>
          <a:ln/>
        </p:spPr>
      </p:sp>
      <p:sp>
        <p:nvSpPr>
          <p:cNvPr id="5" name="Shape 3"/>
          <p:cNvSpPr/>
          <p:nvPr/>
        </p:nvSpPr>
        <p:spPr>
          <a:xfrm>
            <a:off x="1124712" y="658368"/>
            <a:ext cx="109728" cy="10972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6" name="Shape 4"/>
          <p:cNvSpPr/>
          <p:nvPr/>
        </p:nvSpPr>
        <p:spPr>
          <a:xfrm>
            <a:off x="1271016" y="658368"/>
            <a:ext cx="109728" cy="109728"/>
          </a:xfrm>
          <a:prstGeom prst="rect">
            <a:avLst/>
          </a:prstGeom>
          <a:solidFill>
            <a:srgbClr val="A4552F"/>
          </a:solidFill>
          <a:ln/>
        </p:spPr>
      </p:sp>
      <p:sp>
        <p:nvSpPr>
          <p:cNvPr id="7" name="Shape 5"/>
          <p:cNvSpPr/>
          <p:nvPr/>
        </p:nvSpPr>
        <p:spPr>
          <a:xfrm>
            <a:off x="1417320" y="658368"/>
            <a:ext cx="109728" cy="109728"/>
          </a:xfrm>
          <a:prstGeom prst="rect">
            <a:avLst/>
          </a:prstGeom>
          <a:solidFill>
            <a:srgbClr val="10241E"/>
          </a:solidFill>
          <a:ln/>
        </p:spPr>
      </p:sp>
      <p:sp>
        <p:nvSpPr>
          <p:cNvPr id="8" name="Text 6"/>
          <p:cNvSpPr/>
          <p:nvPr/>
        </p:nvSpPr>
        <p:spPr>
          <a:xfrm>
            <a:off x="1645920" y="557784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FUNDING ARCHITECTURE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8368" y="96012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SOAD anchors. The Diaspora builds.</a:t>
            </a:r>
            <a:endParaRPr lang="en-US" sz="3800" dirty="0"/>
          </a:p>
        </p:txBody>
      </p:sp>
      <p:graphicFrame>
        <p:nvGraphicFramePr>
          <p:cNvPr id="10" name="Chart 0" descr=""/>
          <p:cNvGraphicFramePr/>
          <p:nvPr/>
        </p:nvGraphicFramePr>
        <p:xfrm>
          <a:off x="411480" y="1737360"/>
          <a:ext cx="475488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1" name="Text 8"/>
          <p:cNvSpPr/>
          <p:nvPr/>
        </p:nvSpPr>
        <p:spPr>
          <a:xfrm>
            <a:off x="1554480" y="33832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3C8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US$2.0bn</a:t>
            </a:r>
            <a:endParaRPr lang="en-US" sz="2000" dirty="0"/>
          </a:p>
        </p:txBody>
      </p:sp>
      <p:sp>
        <p:nvSpPr>
          <p:cNvPr id="12" name="Shape 9"/>
          <p:cNvSpPr/>
          <p:nvPr/>
        </p:nvSpPr>
        <p:spPr>
          <a:xfrm>
            <a:off x="5669280" y="2011680"/>
            <a:ext cx="128016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3" name="Text 10"/>
          <p:cNvSpPr/>
          <p:nvPr/>
        </p:nvSpPr>
        <p:spPr>
          <a:xfrm>
            <a:off x="5943600" y="1965960"/>
            <a:ext cx="5852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SOAD anchor — the cornerstone
</a:t>
            </a:r>
            <a:pPr indent="0" marL="0">
              <a:buNone/>
            </a:pPr>
            <a:r>
              <a:rPr lang="en-US" sz="120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Indicatively 12.5% (~US$250m), committed in tranches; the condition precedent that launches the public bond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5669280" y="3383280"/>
            <a:ext cx="128016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5" name="Text 12"/>
          <p:cNvSpPr/>
          <p:nvPr/>
        </p:nvSpPr>
        <p:spPr>
          <a:xfrm>
            <a:off x="5943600" y="3337560"/>
            <a:ext cx="5852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Diaspora Bond Programme
</a:t>
            </a:r>
            <a:pPr indent="0" marL="0">
              <a:buNone/>
            </a:pPr>
            <a:r>
              <a:rPr lang="en-US" sz="120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US$1,000 · target 7% USD-linked coupon · independent trustee, escrowed, milestone-released, audited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5669280" y="4754880"/>
            <a:ext cx="128016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7" name="Text 14"/>
          <p:cNvSpPr/>
          <p:nvPr/>
        </p:nvSpPr>
        <p:spPr>
          <a:xfrm>
            <a:off x="5943600" y="4709160"/>
            <a:ext cx="5852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Blended institutional capital
</a:t>
            </a:r>
            <a:pPr indent="0" marL="0">
              <a:buNone/>
            </a:pPr>
            <a:r>
              <a:rPr lang="en-US" sz="120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DFI and commercial debt co-anchored with SOAD's convening power; Ondo State contributes land and infrastructure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E7F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Akure International Medical Village  ·  Proposal to the State of the African Diaspora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024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58368"/>
            <a:ext cx="109728" cy="109728"/>
          </a:xfrm>
          <a:prstGeom prst="rect">
            <a:avLst/>
          </a:prstGeom>
          <a:solidFill>
            <a:srgbClr val="8A6D1F"/>
          </a:solidFill>
          <a:ln/>
        </p:spPr>
      </p:sp>
      <p:sp>
        <p:nvSpPr>
          <p:cNvPr id="3" name="Shape 1"/>
          <p:cNvSpPr/>
          <p:nvPr/>
        </p:nvSpPr>
        <p:spPr>
          <a:xfrm>
            <a:off x="832104" y="658368"/>
            <a:ext cx="109728" cy="10972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978408" y="658368"/>
            <a:ext cx="109728" cy="109728"/>
          </a:xfrm>
          <a:prstGeom prst="rect">
            <a:avLst/>
          </a:prstGeom>
          <a:solidFill>
            <a:srgbClr val="E3C86A"/>
          </a:solidFill>
          <a:ln/>
        </p:spPr>
      </p:sp>
      <p:sp>
        <p:nvSpPr>
          <p:cNvPr id="5" name="Shape 3"/>
          <p:cNvSpPr/>
          <p:nvPr/>
        </p:nvSpPr>
        <p:spPr>
          <a:xfrm>
            <a:off x="1124712" y="658368"/>
            <a:ext cx="109728" cy="10972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6" name="Shape 4"/>
          <p:cNvSpPr/>
          <p:nvPr/>
        </p:nvSpPr>
        <p:spPr>
          <a:xfrm>
            <a:off x="1271016" y="658368"/>
            <a:ext cx="109728" cy="109728"/>
          </a:xfrm>
          <a:prstGeom prst="rect">
            <a:avLst/>
          </a:prstGeom>
          <a:solidFill>
            <a:srgbClr val="A4552F"/>
          </a:solidFill>
          <a:ln/>
        </p:spPr>
      </p:sp>
      <p:sp>
        <p:nvSpPr>
          <p:cNvPr id="7" name="Shape 5"/>
          <p:cNvSpPr/>
          <p:nvPr/>
        </p:nvSpPr>
        <p:spPr>
          <a:xfrm>
            <a:off x="1417320" y="658368"/>
            <a:ext cx="109728" cy="109728"/>
          </a:xfrm>
          <a:prstGeom prst="rect">
            <a:avLst/>
          </a:prstGeom>
          <a:solidFill>
            <a:srgbClr val="10241E"/>
          </a:solidFill>
          <a:ln/>
        </p:spPr>
      </p:sp>
      <p:sp>
        <p:nvSpPr>
          <p:cNvPr id="8" name="Text 6"/>
          <p:cNvSpPr/>
          <p:nvPr/>
        </p:nvSpPr>
        <p:spPr>
          <a:xfrm>
            <a:off x="1645920" y="557784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NUMBERS, HONESTLY TOLD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8368" y="96012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Built to be examined.</a:t>
            </a:r>
            <a:endParaRPr lang="en-US" sz="3800" dirty="0"/>
          </a:p>
        </p:txBody>
      </p:sp>
      <p:graphicFrame>
        <p:nvGraphicFramePr>
          <p:cNvPr id="10" name="Chart 0" descr=""/>
          <p:cNvGraphicFramePr/>
          <p:nvPr/>
        </p:nvGraphicFramePr>
        <p:xfrm>
          <a:off x="502920" y="1783080"/>
          <a:ext cx="6492240" cy="41148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1" name="Text 8"/>
          <p:cNvSpPr/>
          <p:nvPr/>
        </p:nvSpPr>
        <p:spPr>
          <a:xfrm>
            <a:off x="7498080" y="178308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3C8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$583m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9509760" y="1837944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by 2040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7498080" y="283464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3C8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37%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9509760" y="2889504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 margin at scale</a:t>
            </a:r>
            <a:endParaRPr lang="en-US" sz="1150" dirty="0"/>
          </a:p>
        </p:txBody>
      </p:sp>
      <p:sp>
        <p:nvSpPr>
          <p:cNvPr id="15" name="Text 12"/>
          <p:cNvSpPr/>
          <p:nvPr/>
        </p:nvSpPr>
        <p:spPr>
          <a:xfrm>
            <a:off x="7498080" y="388620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3C8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~9–14%</a:t>
            </a:r>
            <a:endParaRPr lang="en-US" sz="2400" dirty="0"/>
          </a:p>
        </p:txBody>
      </p:sp>
      <p:sp>
        <p:nvSpPr>
          <p:cNvPr id="16" name="Text 13"/>
          <p:cNvSpPr/>
          <p:nvPr/>
        </p:nvSpPr>
        <p:spPr>
          <a:xfrm>
            <a:off x="9509760" y="3941064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IRR, base → high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7498080" y="493776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3C8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$340m</a:t>
            </a:r>
            <a:endParaRPr lang="en-US" sz="2400" dirty="0"/>
          </a:p>
        </p:txBody>
      </p:sp>
      <p:sp>
        <p:nvSpPr>
          <p:cNvPr id="18" name="Text 15"/>
          <p:cNvSpPr/>
          <p:nvPr/>
        </p:nvSpPr>
        <p:spPr>
          <a:xfrm>
            <a:off x="9509760" y="4992624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peak standby facility, repaid 2043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685800" y="598932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case is conservative by design — domestic-weighted tariffs, no terminal value, full campus capex charged to the health economics. Every assumption is open to SOAD's analysts in the 30-year model.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2026-07-30T07:22:13Z</dcterms:created>
  <dcterms:modified xsi:type="dcterms:W3CDTF">2026-07-30T07:22:13Z</dcterms:modified>
</cp:coreProperties>
</file>